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7" r:id="rId2"/>
    <p:sldId id="288" r:id="rId3"/>
    <p:sldId id="289" r:id="rId4"/>
    <p:sldId id="291" r:id="rId5"/>
    <p:sldId id="298" r:id="rId6"/>
    <p:sldId id="278" r:id="rId7"/>
    <p:sldId id="262" r:id="rId8"/>
    <p:sldId id="290" r:id="rId9"/>
    <p:sldId id="263" r:id="rId10"/>
    <p:sldId id="292" r:id="rId11"/>
    <p:sldId id="264" r:id="rId12"/>
    <p:sldId id="293" r:id="rId13"/>
    <p:sldId id="297" r:id="rId14"/>
    <p:sldId id="266" r:id="rId15"/>
    <p:sldId id="268" r:id="rId16"/>
    <p:sldId id="296" r:id="rId17"/>
    <p:sldId id="287" r:id="rId18"/>
    <p:sldId id="281" r:id="rId19"/>
    <p:sldId id="299" r:id="rId20"/>
    <p:sldId id="276" r:id="rId21"/>
    <p:sldId id="273" r:id="rId22"/>
    <p:sldId id="285" r:id="rId23"/>
    <p:sldId id="274" r:id="rId24"/>
    <p:sldId id="275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4032"/>
    <a:srgbClr val="004039"/>
    <a:srgbClr val="003E42"/>
    <a:srgbClr val="004442"/>
    <a:srgbClr val="004240"/>
    <a:srgbClr val="006666"/>
    <a:srgbClr val="004040"/>
    <a:srgbClr val="002B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1" autoAdjust="0"/>
    <p:restoredTop sz="94712" autoAdjust="0"/>
  </p:normalViewPr>
  <p:slideViewPr>
    <p:cSldViewPr>
      <p:cViewPr varScale="1">
        <p:scale>
          <a:sx n="121" d="100"/>
          <a:sy n="121" d="100"/>
        </p:scale>
        <p:origin x="-6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9CEA1DE-9554-40D4-8086-521286F3D621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4669707-FB95-4977-9AB1-41BEF45B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276600" y="1052513"/>
            <a:ext cx="2133600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bat-Bold" pitchFamily="2" charset="0"/>
              </a:defRPr>
            </a:lvl1pPr>
          </a:lstStyle>
          <a:p>
            <a:pPr>
              <a:defRPr/>
            </a:pPr>
            <a:fld id="{14F82847-FD22-4253-9C9A-19E07C6F3714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EFB95-5830-4625-A4B5-E5D8C9A57E1F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1DD33-5055-49A3-B7F8-44B383DD6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82E50-DF73-44AD-9D8B-7B8EF45569B2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2DCC7-BF0A-4F9C-A6B0-28E463699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31D72-952A-4EA7-96B4-BB8498B47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6FA3E-E353-4E20-AD77-F53C2B31A2FB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EB945-7F7B-4162-B3F2-93915D47A2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08C36-434E-42FF-B950-E904F8B66668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43309-EBCF-45AE-9904-8F98E1DF6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4223D-60C9-48B4-9803-34D2EA822330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0E092-BCBD-4E8E-BB3C-B708A6E0F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EEE36-101C-4E7B-BAF7-3C54D57E61F7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F37D5-41A8-4B07-ADB8-A111D2EED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FF04-77F9-49DF-8A2D-3C57B1DA27DC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EF786-4D5A-45A4-8F83-FC850C939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09B6F-094D-4EFB-A559-35B80686EF38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A60F1-277C-4F0D-B15F-B79891AB5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ul Reaver\Desktop\Новая папка\создание шаблонов\6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D7EC1F-F62E-4155-A98A-984A8B6B72A1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447F4D-9B54-492B-B027-DA56ACE91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вал 8">
            <a:hlinkClick r:id="" action="ppaction://hlinkshowjump?jump=nextslide"/>
          </p:cNvPr>
          <p:cNvSpPr/>
          <p:nvPr userDrawn="1"/>
        </p:nvSpPr>
        <p:spPr>
          <a:xfrm>
            <a:off x="7812360" y="5517232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Овал 7">
            <a:hlinkClick r:id="" action="ppaction://hlinkshowjump?jump=firstslide"/>
          </p:cNvPr>
          <p:cNvSpPr/>
          <p:nvPr userDrawn="1"/>
        </p:nvSpPr>
        <p:spPr>
          <a:xfrm>
            <a:off x="611560" y="5157192"/>
            <a:ext cx="504056" cy="5040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0" name="Овал 19">
            <a:hlinkClick r:id="" action="ppaction://hlinkshowjump?jump=lastslide"/>
          </p:cNvPr>
          <p:cNvSpPr/>
          <p:nvPr userDrawn="1"/>
        </p:nvSpPr>
        <p:spPr>
          <a:xfrm>
            <a:off x="1043608" y="5589240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7" r:id="rId2"/>
    <p:sldLayoutId id="2147483766" r:id="rId3"/>
    <p:sldLayoutId id="2147483758" r:id="rId4"/>
    <p:sldLayoutId id="2147483759" r:id="rId5"/>
    <p:sldLayoutId id="2147483760" r:id="rId6"/>
    <p:sldLayoutId id="2147483767" r:id="rId7"/>
    <p:sldLayoutId id="2147483761" r:id="rId8"/>
    <p:sldLayoutId id="2147483762" r:id="rId9"/>
    <p:sldLayoutId id="2147483763" r:id="rId10"/>
    <p:sldLayoutId id="2147483764" r:id="rId11"/>
    <p:sldLayoutId id="214748376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bat-Bold" pitchFamily="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bg1"/>
          </a:solidFill>
          <a:latin typeface="Arbat-Bold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chemeClr val="bg1"/>
          </a:solidFill>
          <a:latin typeface="Arbat-Bold" pitchFamily="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chemeClr val="bg1"/>
          </a:solidFill>
          <a:latin typeface="Arbat-Bold" pitchFamily="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 kern="1200">
          <a:solidFill>
            <a:schemeClr val="bg1"/>
          </a:solidFill>
          <a:latin typeface="Arbat-Bold" pitchFamily="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 kern="1200">
          <a:solidFill>
            <a:schemeClr val="bg1"/>
          </a:solidFill>
          <a:latin typeface="Arbat-Bold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on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54" y="571479"/>
            <a:ext cx="9145588" cy="662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500042"/>
            <a:ext cx="7715304" cy="3857652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/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/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Числа не управляют миром, 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но показывают, как управляется мир.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/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 smtClean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28728" y="2714620"/>
            <a:ext cx="6400800" cy="1752600"/>
          </a:xfrm>
        </p:spPr>
        <p:txBody>
          <a:bodyPr/>
          <a:lstStyle/>
          <a:p>
            <a:pPr algn="r">
              <a:defRPr/>
            </a:pPr>
            <a:r>
              <a:rPr lang="ru-RU" sz="2000" b="1" i="1" dirty="0" smtClean="0">
                <a:solidFill>
                  <a:schemeClr val="tx1"/>
                </a:solidFill>
              </a:rPr>
              <a:t>Иоганн Вольфганг Гете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772400" cy="1470025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значения выражения с помощью координатной прямой: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8362" y="2000240"/>
            <a:ext cx="7262446" cy="4000528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4) -6 +2 = ?</a:t>
            </a: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- 6 + 2 = - 4 </a:t>
            </a: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school22081"/>
          <p:cNvPicPr>
            <a:picLocks noChangeAspect="1" noChangeArrowheads="1"/>
          </p:cNvPicPr>
          <p:nvPr/>
        </p:nvPicPr>
        <p:blipFill>
          <a:blip r:embed="rId2" cstate="print"/>
          <a:srcRect l="21268" t="25652" r="32535" b="46799"/>
          <a:stretch>
            <a:fillRect/>
          </a:stretch>
        </p:blipFill>
        <p:spPr bwMode="auto">
          <a:xfrm>
            <a:off x="1571604" y="2643182"/>
            <a:ext cx="5880100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>
            <a:off x="1500166" y="3929066"/>
            <a:ext cx="58801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00298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28926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357554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7620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286248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643570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14876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214942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072198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572264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000892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0232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572000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85918" y="321468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Выгнутая вниз стрелка 20"/>
          <p:cNvSpPr/>
          <p:nvPr/>
        </p:nvSpPr>
        <p:spPr>
          <a:xfrm>
            <a:off x="1928795" y="3929066"/>
            <a:ext cx="1214446" cy="642942"/>
          </a:xfrm>
          <a:prstGeom prst="curvedUpArrow">
            <a:avLst>
              <a:gd name="adj1" fmla="val 21102"/>
              <a:gd name="adj2" fmla="val 53610"/>
              <a:gd name="adj3" fmla="val 26788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14612" y="321468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-4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214546" y="4643446"/>
            <a:ext cx="51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значения выражения с помощью координатной прямой: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611188" y="1831975"/>
            <a:ext cx="2489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5) 25 -14</a:t>
            </a:r>
            <a:r>
              <a:rPr lang="en-US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13316" name="Picture 5" descr="school22081"/>
          <p:cNvPicPr>
            <a:picLocks noChangeAspect="1" noChangeArrowheads="1"/>
          </p:cNvPicPr>
          <p:nvPr/>
        </p:nvPicPr>
        <p:blipFill>
          <a:blip r:embed="rId2" cstate="print"/>
          <a:srcRect l="21268" t="25652" r="32535" b="46799"/>
          <a:stretch>
            <a:fillRect/>
          </a:stretch>
        </p:blipFill>
        <p:spPr bwMode="auto">
          <a:xfrm>
            <a:off x="928662" y="2714620"/>
            <a:ext cx="7343775" cy="343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>
            <a:off x="930275" y="3949700"/>
            <a:ext cx="731361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84663" y="3603625"/>
            <a:ext cx="0" cy="5762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779838" y="3708400"/>
            <a:ext cx="0" cy="3984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627313" y="3732213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434501" y="3732213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14688" y="3722688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581775" y="3732213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164388" y="3692525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51050" y="3767138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727950" y="3749675"/>
            <a:ext cx="0" cy="3984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327" name="TextBox 27"/>
          <p:cNvSpPr txBox="1">
            <a:spLocks noChangeArrowheads="1"/>
          </p:cNvSpPr>
          <p:nvPr/>
        </p:nvSpPr>
        <p:spPr bwMode="auto">
          <a:xfrm>
            <a:off x="4140200" y="3079750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011863" y="3732213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476375" y="3749675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859338" y="3743325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Новая папкаа\метод. работа\для урока в 6 кл\45006xkd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06" y="142570"/>
            <a:ext cx="8952849" cy="6664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3803" y="1600200"/>
            <a:ext cx="8186766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сложишь минус, плюс,</a:t>
            </a:r>
          </a:p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получится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конфуз!</a:t>
            </a: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 числа ты выбирай</a:t>
            </a:r>
          </a:p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сильнее, не зевай!</a:t>
            </a:r>
          </a:p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Модули их отними,</a:t>
            </a:r>
          </a:p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все числа помири!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4"/>
          <p:cNvSpPr>
            <a:spLocks noChangeArrowheads="1"/>
          </p:cNvSpPr>
          <p:nvPr/>
        </p:nvSpPr>
        <p:spPr bwMode="auto">
          <a:xfrm>
            <a:off x="615749" y="1565527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Чтобы сложить два числа с разными знаками, надо:</a:t>
            </a:r>
            <a:endParaRPr lang="ru-RU" sz="24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5400000">
            <a:off x="6305508" y="481046"/>
            <a:ext cx="576065" cy="318582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00403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-8 + 3</a:t>
            </a:r>
          </a:p>
          <a:p>
            <a:pPr>
              <a:defRPr/>
            </a:pP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PubRRectCallout"/>
          <p:cNvSpPr>
            <a:spLocks noEditPoints="1" noChangeArrowheads="1"/>
          </p:cNvSpPr>
          <p:nvPr/>
        </p:nvSpPr>
        <p:spPr bwMode="auto">
          <a:xfrm rot="5400000">
            <a:off x="6324620" y="1018300"/>
            <a:ext cx="576065" cy="3618443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00403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en-US" sz="28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|-8|=8   |3|=3</a:t>
            </a:r>
            <a:endParaRPr lang="ru-RU" sz="28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PubRRectCallout"/>
          <p:cNvSpPr>
            <a:spLocks noEditPoints="1" noChangeArrowheads="1"/>
          </p:cNvSpPr>
          <p:nvPr/>
        </p:nvSpPr>
        <p:spPr bwMode="auto">
          <a:xfrm rot="5400000">
            <a:off x="5801292" y="1771080"/>
            <a:ext cx="859484" cy="403244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00403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т.к. 8</a:t>
            </a:r>
            <a:r>
              <a:rPr lang="en-US" sz="24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&gt;3</a:t>
            </a:r>
            <a:r>
              <a:rPr lang="ru-RU" sz="24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         </a:t>
            </a:r>
          </a:p>
          <a:p>
            <a:pPr algn="ctr">
              <a:defRPr/>
            </a:pPr>
            <a:r>
              <a:rPr lang="ru-RU" sz="24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то 8 – 3 = 5</a:t>
            </a: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5400000">
            <a:off x="6017407" y="3055163"/>
            <a:ext cx="863600" cy="375441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004032">
              <a:alpha val="8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т. к </a:t>
            </a:r>
            <a:r>
              <a:rPr lang="en-US" sz="24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|-8| &gt; |3|</a:t>
            </a:r>
            <a:r>
              <a:rPr lang="ru-RU" sz="24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                                     то -8 + 3 = -5</a:t>
            </a:r>
          </a:p>
        </p:txBody>
      </p: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642910" y="2643182"/>
            <a:ext cx="468788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Из большего модуля вычесть меньший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642910" y="4000504"/>
            <a:ext cx="457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Перед полученным результатом поставить знак числа с большим модулем.</a:t>
            </a: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500034" y="2071678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Найти модули этих чисел.</a:t>
            </a:r>
          </a:p>
          <a:p>
            <a:pPr marL="342900" indent="-342900">
              <a:buFontTx/>
              <a:buAutoNum type="arabicPeriod"/>
            </a:pP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500042"/>
            <a:ext cx="7379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Правило сложения  чисел с разными знаками!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1500166" y="1714488"/>
            <a:ext cx="266223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-7 + 11 =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2,6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(-4,6)=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(-10)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-10 + 4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-2 + 2 =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86116" y="1714488"/>
            <a:ext cx="1871663" cy="523875"/>
          </a:xfrm>
          <a:prstGeom prst="rect">
            <a:avLst/>
          </a:prstGeom>
          <a:solidFill>
            <a:srgbClr val="00403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– 7 = 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57619" y="2143117"/>
            <a:ext cx="2857521" cy="523220"/>
          </a:xfrm>
          <a:prstGeom prst="rect">
            <a:avLst/>
          </a:prstGeom>
          <a:solidFill>
            <a:srgbClr val="00403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(4,6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2,6)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00430" y="2571744"/>
            <a:ext cx="1963737" cy="523875"/>
          </a:xfrm>
          <a:prstGeom prst="rect">
            <a:avLst/>
          </a:prstGeom>
          <a:solidFill>
            <a:srgbClr val="00403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-7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86116" y="3000372"/>
            <a:ext cx="2228850" cy="523875"/>
          </a:xfrm>
          <a:prstGeom prst="rect">
            <a:avLst/>
          </a:prstGeom>
          <a:solidFill>
            <a:srgbClr val="00403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(10 – 4) = -6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3240" y="3500438"/>
            <a:ext cx="378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240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28760"/>
          </a:xfrm>
        </p:spPr>
        <p:txBody>
          <a:bodyPr/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- Разминка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500174"/>
            <a:ext cx="7000924" cy="4138626"/>
          </a:xfrm>
        </p:spPr>
        <p:txBody>
          <a:bodyPr/>
          <a:lstStyle/>
          <a:p>
            <a:pPr algn="l"/>
            <a:r>
              <a:rPr lang="ru-RU" sz="4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l"/>
            <a:r>
              <a:rPr lang="ru-RU" sz="4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                    0</a:t>
            </a:r>
          </a:p>
          <a:p>
            <a:pPr algn="l"/>
            <a:r>
              <a:rPr lang="ru-RU" sz="4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(-)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</a:p>
          <a:p>
            <a:pPr algn="l"/>
            <a:endParaRPr lang="ru-RU" dirty="0" smtClean="0">
              <a:solidFill>
                <a:schemeClr val="accent3"/>
              </a:solidFill>
            </a:endParaRPr>
          </a:p>
          <a:p>
            <a:pPr algn="l"/>
            <a:r>
              <a:rPr lang="ru-RU" dirty="0" smtClean="0">
                <a:solidFill>
                  <a:schemeClr val="accent3"/>
                </a:solidFill>
              </a:rPr>
              <a:t>                                              (+)  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12289" name="Picture 1" descr="D:\Новая папкаа\метод. работа\для урока в 6 кл\hello_html_m32076fa6.jpg"/>
          <p:cNvPicPr>
            <a:picLocks noChangeAspect="1" noChangeArrowheads="1"/>
          </p:cNvPicPr>
          <p:nvPr/>
        </p:nvPicPr>
        <p:blipFill>
          <a:blip r:embed="rId2"/>
          <a:srcRect l="1111" t="4381" r="45542" b="4381"/>
          <a:stretch>
            <a:fillRect/>
          </a:stretch>
        </p:blipFill>
        <p:spPr bwMode="auto">
          <a:xfrm>
            <a:off x="642910" y="642918"/>
            <a:ext cx="1928826" cy="2250297"/>
          </a:xfrm>
          <a:prstGeom prst="rect">
            <a:avLst/>
          </a:prstGeom>
          <a:noFill/>
        </p:spPr>
      </p:pic>
      <p:pic>
        <p:nvPicPr>
          <p:cNvPr id="12290" name="Picture 2" descr="D:\Новая папкаа\метод. работа\для урока в 6 кл\hello_html_m5e03931e.jpg"/>
          <p:cNvPicPr>
            <a:picLocks noChangeAspect="1" noChangeArrowheads="1"/>
          </p:cNvPicPr>
          <p:nvPr/>
        </p:nvPicPr>
        <p:blipFill>
          <a:blip r:embed="rId3"/>
          <a:srcRect t="6239" r="61210" b="5555"/>
          <a:stretch>
            <a:fillRect/>
          </a:stretch>
        </p:blipFill>
        <p:spPr bwMode="auto">
          <a:xfrm>
            <a:off x="4143372" y="3357562"/>
            <a:ext cx="1150562" cy="2643206"/>
          </a:xfrm>
          <a:prstGeom prst="rect">
            <a:avLst/>
          </a:prstGeom>
          <a:noFill/>
        </p:spPr>
      </p:pic>
      <p:pic>
        <p:nvPicPr>
          <p:cNvPr id="12291" name="Picture 3" descr="D:\Новая папкаа\метод. работа\для урока в 6 кл\0013-009-.png"/>
          <p:cNvPicPr>
            <a:picLocks noChangeAspect="1" noChangeArrowheads="1"/>
          </p:cNvPicPr>
          <p:nvPr/>
        </p:nvPicPr>
        <p:blipFill>
          <a:blip r:embed="rId4"/>
          <a:srcRect r="47082"/>
          <a:stretch>
            <a:fillRect/>
          </a:stretch>
        </p:blipFill>
        <p:spPr bwMode="auto">
          <a:xfrm>
            <a:off x="6500826" y="1426635"/>
            <a:ext cx="1676792" cy="2539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3" y="1556792"/>
          <a:ext cx="4608512" cy="350520"/>
        </p:xfrm>
        <a:graphic>
          <a:graphicData uri="http://schemas.openxmlformats.org/drawingml/2006/table">
            <a:tbl>
              <a:tblPr/>
              <a:tblGrid>
                <a:gridCol w="4608512"/>
              </a:tblGrid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871247"/>
            <a:ext cx="7921625" cy="4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tabLst>
                <a:tab pos="180975" algn="l"/>
              </a:tabLst>
            </a:pPr>
            <a:r>
              <a:rPr lang="ru-RU" altLang="ja-JP" sz="2000" b="1" dirty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endParaRPr lang="ru-RU" altLang="ja-JP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6" name="TextBox 7"/>
          <p:cNvSpPr txBox="1">
            <a:spLocks noChangeArrowheads="1"/>
          </p:cNvSpPr>
          <p:nvPr/>
        </p:nvSpPr>
        <p:spPr bwMode="auto">
          <a:xfrm>
            <a:off x="928662" y="620713"/>
            <a:ext cx="7999438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5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4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954 (2,4,6,8</a:t>
            </a:r>
            <a:r>
              <a:rPr lang="ru-RU" sz="4400" b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b="1" i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, стр. </a:t>
            </a:r>
            <a:r>
              <a:rPr lang="ru-RU" sz="44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205 </a:t>
            </a:r>
            <a:endParaRPr lang="ru-RU" sz="4400" b="1" i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88" name="Group 44"/>
          <p:cNvGraphicFramePr>
            <a:graphicFrameLocks noGrp="1"/>
          </p:cNvGraphicFramePr>
          <p:nvPr/>
        </p:nvGraphicFramePr>
        <p:xfrm>
          <a:off x="250825" y="1557338"/>
          <a:ext cx="8569325" cy="4967288"/>
        </p:xfrm>
        <a:graphic>
          <a:graphicData uri="http://schemas.openxmlformats.org/drawingml/2006/table">
            <a:tbl>
              <a:tblPr/>
              <a:tblGrid>
                <a:gridCol w="3389313"/>
                <a:gridCol w="5180012"/>
              </a:tblGrid>
              <a:tr h="4967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–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+ 5 =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8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+(– 9)=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3)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–7 + 15  = 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4)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 +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=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5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+(–1)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=   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14 +(–6)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  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7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  2 – 11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8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 – 0,5 + 0,5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9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 – 21 + 17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10</a:t>
                      </a: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21+ (– 20)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 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51" name="Text Box 38"/>
          <p:cNvSpPr txBox="1">
            <a:spLocks noChangeArrowheads="1"/>
          </p:cNvSpPr>
          <p:nvPr/>
        </p:nvSpPr>
        <p:spPr bwMode="auto">
          <a:xfrm>
            <a:off x="2555875" y="5589588"/>
            <a:ext cx="3744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16 </a:t>
            </a:r>
            <a:r>
              <a:rPr lang="ru-RU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+ (– 8)</a:t>
            </a: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  <a:endParaRPr lang="ru-RU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82995" name="Group 51"/>
          <p:cNvGraphicFramePr>
            <a:graphicFrameLocks noGrp="1"/>
          </p:cNvGraphicFramePr>
          <p:nvPr>
            <p:ph idx="4294967295"/>
          </p:nvPr>
        </p:nvGraphicFramePr>
        <p:xfrm>
          <a:off x="468313" y="476250"/>
          <a:ext cx="8064500" cy="1800226"/>
        </p:xfrm>
        <a:graphic>
          <a:graphicData uri="http://schemas.openxmlformats.org/drawingml/2006/table">
            <a:tbl>
              <a:tblPr/>
              <a:tblGrid>
                <a:gridCol w="893762"/>
                <a:gridCol w="898525"/>
                <a:gridCol w="895350"/>
                <a:gridCol w="893763"/>
                <a:gridCol w="900112"/>
                <a:gridCol w="895350"/>
                <a:gridCol w="893763"/>
                <a:gridCol w="898525"/>
                <a:gridCol w="895350"/>
              </a:tblGrid>
              <a:tr h="9223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Т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 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-2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–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97" name="Text Box 53"/>
          <p:cNvSpPr txBox="1">
            <a:spLocks noChangeArrowheads="1"/>
          </p:cNvSpPr>
          <p:nvPr/>
        </p:nvSpPr>
        <p:spPr bwMode="auto">
          <a:xfrm>
            <a:off x="3348038" y="2636838"/>
            <a:ext cx="776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15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998" name="Text Box 54"/>
          <p:cNvSpPr txBox="1">
            <a:spLocks noChangeArrowheads="1"/>
          </p:cNvSpPr>
          <p:nvPr/>
        </p:nvSpPr>
        <p:spPr bwMode="auto">
          <a:xfrm>
            <a:off x="3348038" y="3213100"/>
            <a:ext cx="5485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001" name="Text Box 57"/>
          <p:cNvSpPr txBox="1">
            <a:spLocks noChangeArrowheads="1"/>
          </p:cNvSpPr>
          <p:nvPr/>
        </p:nvSpPr>
        <p:spPr bwMode="auto">
          <a:xfrm>
            <a:off x="3419475" y="3716338"/>
            <a:ext cx="360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83002" name="Text Box 58"/>
          <p:cNvSpPr txBox="1">
            <a:spLocks noChangeArrowheads="1"/>
          </p:cNvSpPr>
          <p:nvPr/>
        </p:nvSpPr>
        <p:spPr bwMode="auto">
          <a:xfrm>
            <a:off x="3071802" y="4292600"/>
            <a:ext cx="70803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-2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003" name="Text Box 59"/>
          <p:cNvSpPr txBox="1">
            <a:spLocks noChangeArrowheads="1"/>
          </p:cNvSpPr>
          <p:nvPr/>
        </p:nvSpPr>
        <p:spPr bwMode="auto">
          <a:xfrm>
            <a:off x="3563938" y="4797425"/>
            <a:ext cx="59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004" name="Text Box 60"/>
          <p:cNvSpPr txBox="1">
            <a:spLocks noChangeArrowheads="1"/>
          </p:cNvSpPr>
          <p:nvPr/>
        </p:nvSpPr>
        <p:spPr bwMode="auto">
          <a:xfrm>
            <a:off x="7956550" y="263683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83005" name="Text Box 61"/>
          <p:cNvSpPr txBox="1">
            <a:spLocks noChangeArrowheads="1"/>
          </p:cNvSpPr>
          <p:nvPr/>
        </p:nvSpPr>
        <p:spPr bwMode="auto">
          <a:xfrm>
            <a:off x="7812088" y="3141663"/>
            <a:ext cx="59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-9</a:t>
            </a:r>
          </a:p>
        </p:txBody>
      </p:sp>
      <p:sp>
        <p:nvSpPr>
          <p:cNvPr id="83006" name="Text Box 62"/>
          <p:cNvSpPr txBox="1">
            <a:spLocks noChangeArrowheads="1"/>
          </p:cNvSpPr>
          <p:nvPr/>
        </p:nvSpPr>
        <p:spPr bwMode="auto">
          <a:xfrm>
            <a:off x="8101013" y="3716338"/>
            <a:ext cx="43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83007" name="Text Box 63"/>
          <p:cNvSpPr txBox="1">
            <a:spLocks noChangeArrowheads="1"/>
          </p:cNvSpPr>
          <p:nvPr/>
        </p:nvSpPr>
        <p:spPr bwMode="auto">
          <a:xfrm>
            <a:off x="7715272" y="4286256"/>
            <a:ext cx="7286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-4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008" name="Text Box 64"/>
          <p:cNvSpPr txBox="1">
            <a:spLocks noChangeArrowheads="1"/>
          </p:cNvSpPr>
          <p:nvPr/>
        </p:nvSpPr>
        <p:spPr bwMode="auto">
          <a:xfrm>
            <a:off x="8027988" y="4797425"/>
            <a:ext cx="792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009" name="Text Box 65"/>
          <p:cNvSpPr txBox="1">
            <a:spLocks noChangeArrowheads="1"/>
          </p:cNvSpPr>
          <p:nvPr/>
        </p:nvSpPr>
        <p:spPr bwMode="auto">
          <a:xfrm>
            <a:off x="6227763" y="55895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3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3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3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3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3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3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3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3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3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97" grpId="0"/>
      <p:bldP spid="82998" grpId="0"/>
      <p:bldP spid="83001" grpId="0"/>
      <p:bldP spid="83002" grpId="0"/>
      <p:bldP spid="83003" grpId="0"/>
      <p:bldP spid="83004" grpId="0"/>
      <p:bldP spid="83005" grpId="0"/>
      <p:bldP spid="83006" grpId="0"/>
      <p:bldP spid="83007" grpId="0"/>
      <p:bldP spid="83008" grpId="0"/>
      <p:bldP spid="8300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07157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Историческая справка: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5000660" cy="457203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Положительные  числа  он  называл </a:t>
            </a:r>
            <a:r>
              <a:rPr lang="ru-RU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«имущество»</a:t>
            </a: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отрицательные – </a:t>
            </a:r>
            <a:r>
              <a:rPr lang="ru-RU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«долги».</a:t>
            </a:r>
          </a:p>
          <a:p>
            <a:r>
              <a:rPr lang="ru-RU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И излагал правила сложения так:</a:t>
            </a:r>
          </a:p>
          <a:p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-сумма двух «имущество» есть «имущество»;</a:t>
            </a:r>
          </a:p>
          <a:p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-сумма двух «долгов» есть «долг»;</a:t>
            </a:r>
          </a:p>
          <a:p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-сумма «имущества» и «долга» равна     их разности</a:t>
            </a:r>
          </a:p>
          <a:p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071546"/>
            <a:ext cx="2271738" cy="325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72198" y="4303455"/>
            <a:ext cx="25003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1600" b="1" dirty="0" err="1" smtClean="0">
                <a:solidFill>
                  <a:srgbClr val="C00000"/>
                </a:solidFill>
              </a:rPr>
              <a:t>Брахмагупта</a:t>
            </a:r>
            <a:r>
              <a:rPr lang="ru-RU" sz="1600" b="1" dirty="0" smtClean="0"/>
              <a:t>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индийский математик, жил в 7 веке. 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Одним  из первых  он  начал  использовать  положительные  и  отрицательные  числа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772400" cy="1470025"/>
          </a:xfrm>
        </p:spPr>
        <p:txBody>
          <a:bodyPr/>
          <a:lstStyle/>
          <a:p>
            <a:pPr algn="l"/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25; -11; 0; 7,5; -8; 23; 60; 8; -5; -0,5; 12 </a:t>
            </a:r>
            <a:endParaRPr lang="ru-RU" sz="3600" dirty="0">
              <a:latin typeface="+mj-lt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14348" y="1802423"/>
            <a:ext cx="7715304" cy="4126907"/>
          </a:xfrm>
        </p:spPr>
        <p:txBody>
          <a:bodyPr/>
          <a:lstStyle/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Числа, меньше 0.</a:t>
            </a:r>
          </a:p>
          <a:p>
            <a:pPr marL="514350" lvl="0" indent="-514350" algn="l">
              <a:buFont typeface="Arial" pitchFamily="34" charset="0"/>
              <a:buAutoNum type="arabicParenR"/>
            </a:pP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Целые числа</a:t>
            </a:r>
          </a:p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Числа, модули которых больше 10</a:t>
            </a:r>
          </a:p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 Наименьшее число</a:t>
            </a:r>
          </a:p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 Число, модуль которого является наименьшим</a:t>
            </a:r>
          </a:p>
          <a:p>
            <a:pPr marL="514350" indent="-514350" algn="l">
              <a:buAutoNum type="arabicParenR"/>
            </a:pP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Есть ли среди этих чисел противоположные? Назовите их.</a:t>
            </a:r>
          </a:p>
          <a:p>
            <a:pPr marL="514350" lvl="0" indent="-514350">
              <a:buFont typeface="Arial" pitchFamily="34" charset="0"/>
              <a:buAutoNum type="arabicParenR"/>
            </a:pP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Сравните:  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|-11|     |8| </a:t>
            </a: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;     -11 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    </a:t>
            </a:r>
            <a:r>
              <a:rPr lang="ru-RU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8</a:t>
            </a:r>
          </a:p>
          <a:p>
            <a:pPr algn="l"/>
            <a:endParaRPr lang="ru-RU" sz="24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5106" y="48984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&gt;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500826" y="485776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&lt;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задание: </a:t>
            </a:r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xfrm>
            <a:off x="1042988" y="1628775"/>
            <a:ext cx="2886070" cy="2333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§ 34, стр. 204</a:t>
            </a:r>
          </a:p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955; 	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965;</a:t>
            </a: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967 (1)</a:t>
            </a:r>
          </a:p>
          <a:p>
            <a:pPr marL="0" indent="0">
              <a:buFontTx/>
              <a:buNone/>
            </a:pP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1" descr="C:\Documents and Settings\Natali\Рабочий стол\интернет\координатная плоскость\test_inf_Bosova\Тестовые задания\album\Графика\3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285860"/>
            <a:ext cx="2545122" cy="254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14414" y="4214818"/>
            <a:ext cx="6715172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ru-RU" sz="20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Дополнительное задание: </a:t>
            </a:r>
          </a:p>
          <a:p>
            <a:pPr marL="0" indent="0">
              <a:buFontTx/>
              <a:buNone/>
            </a:pPr>
            <a:r>
              <a:rPr lang="ru-RU" sz="20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Найдите  сумму всех целых чисел от  </a:t>
            </a:r>
            <a:r>
              <a:rPr lang="ru-RU" sz="20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499</a:t>
            </a:r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501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Итоги урока:</a:t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>
          <a:xfrm>
            <a:off x="611188" y="1484313"/>
            <a:ext cx="7200900" cy="16573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Реши задачу (физика):</a:t>
            </a:r>
          </a:p>
          <a:p>
            <a:pPr marL="0" indent="0">
              <a:buFontTx/>
              <a:buNone/>
            </a:pP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заряд – (+67) Кл</a:t>
            </a:r>
          </a:p>
          <a:p>
            <a:pPr marL="0" indent="0">
              <a:buFontTx/>
              <a:buNone/>
            </a:pP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 заряд – (-89) Кл</a:t>
            </a:r>
          </a:p>
          <a:p>
            <a:pPr marL="0" indent="0">
              <a:buFontTx/>
              <a:buNone/>
            </a:pPr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общий заряд?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331913" y="3716338"/>
            <a:ext cx="63357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sz="2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  <a:r>
              <a:rPr lang="ru-RU" sz="28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+67 + (-89</a:t>
            </a:r>
            <a:r>
              <a:rPr lang="ru-RU" sz="2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) = 67 – 89 =  -22</a:t>
            </a:r>
            <a:endParaRPr lang="ru-RU" sz="28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ru-RU" sz="28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Ответ: -22 </a:t>
            </a:r>
            <a:r>
              <a:rPr lang="ru-RU" sz="2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620713"/>
            <a:ext cx="84978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При </a:t>
            </a:r>
            <a:r>
              <a:rPr lang="ru-RU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сложении двух чисел ты на знаки посмотри.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Если разного названья,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Победит «сильнейший» знак.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Разность модулей найди ты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И все время делай так!</a:t>
            </a:r>
          </a:p>
        </p:txBody>
      </p:sp>
      <p:sp>
        <p:nvSpPr>
          <p:cNvPr id="86019" name="WordArt 3"/>
          <p:cNvSpPr>
            <a:spLocks noChangeArrowheads="1" noChangeShapeType="1" noTextEdit="1"/>
          </p:cNvSpPr>
          <p:nvPr/>
        </p:nvSpPr>
        <p:spPr bwMode="auto">
          <a:xfrm>
            <a:off x="1160585" y="4786322"/>
            <a:ext cx="6697564" cy="10858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 + (- 5) = -( 5 - 3 ) = - 2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Tx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Продолжите предложения:</a:t>
            </a:r>
          </a:p>
          <a:p>
            <a:pPr marL="0" indent="0">
              <a:buFontTx/>
              <a:buNone/>
              <a:defRPr/>
            </a:pPr>
            <a:endParaRPr lang="ru-RU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Сегодня я узнал …</a:t>
            </a:r>
          </a:p>
          <a:p>
            <a:pPr lvl="1" algn="ctr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 на уроке было …</a:t>
            </a:r>
          </a:p>
          <a:p>
            <a:pPr lvl="1" algn="ctr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выполнял задания …</a:t>
            </a:r>
          </a:p>
          <a:p>
            <a:pPr lvl="1" algn="ctr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научился …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fon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76250"/>
            <a:ext cx="7773987" cy="1944688"/>
          </a:xfrm>
        </p:spPr>
        <p:txBody>
          <a:bodyPr/>
          <a:lstStyle/>
          <a:p>
            <a:r>
              <a:rPr lang="ru-RU" sz="6000" smtClean="0">
                <a:latin typeface="Monotype Corsiva" pitchFamily="66" charset="0"/>
                <a:cs typeface="Times New Roman" pitchFamily="18" charset="0"/>
              </a:rPr>
              <a:t>Спасибо за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1. (+) + (+) = </a:t>
            </a:r>
            <a:b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2. (+) + ( - ) = ?</a:t>
            </a:r>
            <a:b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3. ( - ) + (+) = ?</a:t>
            </a:r>
            <a:b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4. ( - ) + ( - ) =?</a:t>
            </a:r>
            <a:b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57950" y="1214422"/>
            <a:ext cx="1214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ndale Mono" pitchFamily="49" charset="0"/>
                <a:cs typeface="Times New Roman" pitchFamily="18" charset="0"/>
              </a:rPr>
              <a:t>(+)</a:t>
            </a:r>
            <a:endParaRPr lang="ru-RU" sz="4400" dirty="0">
              <a:solidFill>
                <a:schemeClr val="accent3">
                  <a:lumMod val="40000"/>
                  <a:lumOff val="60000"/>
                </a:schemeClr>
              </a:solidFill>
              <a:latin typeface="Andale Mono" pitchFamily="49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0826" y="121442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ndale Mono" pitchFamily="49" charset="0"/>
                <a:cs typeface="Times New Roman" pitchFamily="18" charset="0"/>
              </a:rPr>
              <a:t>?</a:t>
            </a:r>
            <a:endParaRPr lang="ru-RU" sz="4800" dirty="0">
              <a:solidFill>
                <a:schemeClr val="accent3">
                  <a:lumMod val="40000"/>
                  <a:lumOff val="60000"/>
                </a:schemeClr>
              </a:solidFill>
              <a:latin typeface="Andale Mono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Постройте математическую модель, описывающую данные изменения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143932" cy="3824662"/>
          </a:xfrm>
        </p:spPr>
        <p:txBody>
          <a:bodyPr/>
          <a:lstStyle/>
          <a:p>
            <a:pPr lvl="0" algn="l">
              <a:buFont typeface="Wingdings" pitchFamily="2" charset="2"/>
              <a:buChar char="Ø"/>
            </a:pPr>
            <a:r>
              <a:rPr lang="ru-RU" sz="2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Из автобуса вышли 4 человека, а вошли 7 человек.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Доход 5 руб. и расход 8 руб.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Со склада увезли 10 т картофеля, а привезли 7 т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 Понижение температуры на 6°С и повышение на       2°С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 Уровень воды в реке поднялся на 25 мм и опустился на  140 мм.</a:t>
            </a:r>
            <a:endParaRPr lang="ru-RU" sz="2600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0"/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3429024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Математические модели, описывающие изменения: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-4 +7;</a:t>
            </a:r>
            <a:b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5 – 8;</a:t>
            </a:r>
            <a:b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3) – 10 +7;</a:t>
            </a:r>
            <a:b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4) -6 + 2;</a:t>
            </a:r>
            <a:b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5) 25 – 140.</a:t>
            </a:r>
            <a:r>
              <a:rPr lang="ru-RU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14818"/>
            <a:ext cx="6400800" cy="1423982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(+) + ( - ) = ?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 ( - ) + (+) = ?</a:t>
            </a:r>
            <a:br>
              <a:rPr lang="ru-RU" dirty="0" smtClean="0">
                <a:solidFill>
                  <a:schemeClr val="accent3"/>
                </a:solidFill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900113" y="1844675"/>
            <a:ext cx="74168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Сложение чисел </a:t>
            </a:r>
          </a:p>
          <a:p>
            <a:pPr algn="ctr"/>
            <a:r>
              <a:rPr lang="ru-RU" sz="60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разными знаками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значения выражения с помощью координатной прямой:</a:t>
            </a:r>
          </a:p>
        </p:txBody>
      </p:sp>
      <p:sp>
        <p:nvSpPr>
          <p:cNvPr id="11267" name="Прямоугольник 3"/>
          <p:cNvSpPr>
            <a:spLocks noChangeArrowheads="1"/>
          </p:cNvSpPr>
          <p:nvPr/>
        </p:nvSpPr>
        <p:spPr bwMode="auto">
          <a:xfrm>
            <a:off x="611188" y="1831975"/>
            <a:ext cx="20922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-4 </a:t>
            </a:r>
            <a:r>
              <a:rPr lang="ru-RU" sz="28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+ 7 = </a:t>
            </a:r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28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5" descr="school22081"/>
          <p:cNvPicPr>
            <a:picLocks noChangeAspect="1" noChangeArrowheads="1"/>
          </p:cNvPicPr>
          <p:nvPr/>
        </p:nvPicPr>
        <p:blipFill>
          <a:blip r:embed="rId2" cstate="print"/>
          <a:srcRect l="21268" t="25652" r="32535" b="46799"/>
          <a:stretch>
            <a:fillRect/>
          </a:stretch>
        </p:blipFill>
        <p:spPr bwMode="auto">
          <a:xfrm>
            <a:off x="1639888" y="2354263"/>
            <a:ext cx="5880100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>
            <a:off x="1835150" y="3671888"/>
            <a:ext cx="51244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359275" y="3333750"/>
            <a:ext cx="0" cy="5762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787900" y="3455988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24300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219700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724525" y="3484563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130925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481388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987675" y="3462338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62225" y="3459163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279" name="TextBox 26"/>
          <p:cNvSpPr txBox="1">
            <a:spLocks noChangeArrowheads="1"/>
          </p:cNvSpPr>
          <p:nvPr/>
        </p:nvSpPr>
        <p:spPr bwMode="auto">
          <a:xfrm>
            <a:off x="2319338" y="2806700"/>
            <a:ext cx="484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-4</a:t>
            </a:r>
          </a:p>
        </p:txBody>
      </p:sp>
      <p:sp>
        <p:nvSpPr>
          <p:cNvPr id="11280" name="TextBox 27"/>
          <p:cNvSpPr txBox="1">
            <a:spLocks noChangeArrowheads="1"/>
          </p:cNvSpPr>
          <p:nvPr/>
        </p:nvSpPr>
        <p:spPr bwMode="auto">
          <a:xfrm>
            <a:off x="4206875" y="2806700"/>
            <a:ext cx="36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1" name="Выгнутая вниз стрелка 30"/>
          <p:cNvSpPr/>
          <p:nvPr/>
        </p:nvSpPr>
        <p:spPr>
          <a:xfrm>
            <a:off x="2563813" y="3852863"/>
            <a:ext cx="3311525" cy="719137"/>
          </a:xfrm>
          <a:prstGeom prst="curvedUpArrow">
            <a:avLst>
              <a:gd name="adj1" fmla="val 21102"/>
              <a:gd name="adj2" fmla="val 53610"/>
              <a:gd name="adj3" fmla="val 26788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541963" y="2811463"/>
            <a:ext cx="3635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005263" y="4583113"/>
            <a:ext cx="5667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+7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381939" y="5301208"/>
            <a:ext cx="1696298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-4 + 7 = 3 </a:t>
            </a:r>
          </a:p>
        </p:txBody>
      </p:sp>
      <p:sp>
        <p:nvSpPr>
          <p:cNvPr id="11285" name="TextBox 34"/>
          <p:cNvSpPr txBox="1">
            <a:spLocks noChangeArrowheads="1"/>
          </p:cNvSpPr>
          <p:nvPr/>
        </p:nvSpPr>
        <p:spPr bwMode="auto">
          <a:xfrm>
            <a:off x="2289175" y="3951288"/>
            <a:ext cx="4445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765800" y="3905250"/>
            <a:ext cx="423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значения выражения с помощью координатной прямой: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071678"/>
            <a:ext cx="7429552" cy="4143404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2) 5 - 8 = ?</a:t>
            </a:r>
          </a:p>
          <a:p>
            <a:pPr algn="l"/>
            <a:endParaRPr lang="ru-RU" dirty="0" smtClean="0">
              <a:solidFill>
                <a:schemeClr val="accent3"/>
              </a:solidFill>
            </a:endParaRPr>
          </a:p>
          <a:p>
            <a:pPr algn="l"/>
            <a:endParaRPr lang="ru-RU" dirty="0" smtClean="0">
              <a:solidFill>
                <a:schemeClr val="accent3"/>
              </a:solidFill>
            </a:endParaRPr>
          </a:p>
          <a:p>
            <a:pPr algn="l"/>
            <a:endParaRPr lang="ru-RU" dirty="0" smtClean="0">
              <a:solidFill>
                <a:schemeClr val="accent3"/>
              </a:solidFill>
            </a:endParaRPr>
          </a:p>
          <a:p>
            <a:pPr algn="l"/>
            <a:endParaRPr lang="ru-RU" dirty="0" smtClean="0">
              <a:solidFill>
                <a:schemeClr val="accent3"/>
              </a:solidFill>
            </a:endParaRPr>
          </a:p>
          <a:p>
            <a:pPr algn="l"/>
            <a:endParaRPr lang="ru-RU" dirty="0" smtClean="0">
              <a:solidFill>
                <a:schemeClr val="accent3"/>
              </a:solidFill>
            </a:endParaRPr>
          </a:p>
          <a:p>
            <a:pPr algn="l"/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5 - 8 = - 3 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Picture 5" descr="school22081"/>
          <p:cNvPicPr>
            <a:picLocks noChangeAspect="1" noChangeArrowheads="1"/>
          </p:cNvPicPr>
          <p:nvPr/>
        </p:nvPicPr>
        <p:blipFill>
          <a:blip r:embed="rId2" cstate="print"/>
          <a:srcRect l="21268" t="25652" r="32535" b="46799"/>
          <a:stretch>
            <a:fillRect/>
          </a:stretch>
        </p:blipFill>
        <p:spPr bwMode="auto">
          <a:xfrm>
            <a:off x="1714480" y="2500306"/>
            <a:ext cx="564941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 стрелкой 4"/>
          <p:cNvCxnSpPr/>
          <p:nvPr/>
        </p:nvCxnSpPr>
        <p:spPr>
          <a:xfrm>
            <a:off x="1714480" y="4000504"/>
            <a:ext cx="564360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786314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43108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571736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000364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355487" y="3741129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214942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618293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72198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500826" y="3786190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929454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428992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857620" y="3714752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214809" y="3143247"/>
            <a:ext cx="357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500826" y="31432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/>
          </a:p>
        </p:txBody>
      </p:sp>
      <p:sp>
        <p:nvSpPr>
          <p:cNvPr id="21" name="Выгнутая вниз стрелка 20"/>
          <p:cNvSpPr/>
          <p:nvPr/>
        </p:nvSpPr>
        <p:spPr>
          <a:xfrm rot="10800000" flipV="1">
            <a:off x="2786050" y="3929066"/>
            <a:ext cx="3714776" cy="720725"/>
          </a:xfrm>
          <a:prstGeom prst="curvedUpArrow">
            <a:avLst>
              <a:gd name="adj1" fmla="val 21102"/>
              <a:gd name="adj2" fmla="val 53610"/>
              <a:gd name="adj3" fmla="val 26788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31105" y="3093792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9124" y="421481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- 8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значения выражения с помощью координатной прямой: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Прямоугольник 3"/>
          <p:cNvSpPr>
            <a:spLocks noChangeArrowheads="1"/>
          </p:cNvSpPr>
          <p:nvPr/>
        </p:nvSpPr>
        <p:spPr bwMode="auto">
          <a:xfrm>
            <a:off x="611188" y="1831975"/>
            <a:ext cx="2271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-10 + 7 = ? </a:t>
            </a:r>
          </a:p>
        </p:txBody>
      </p:sp>
      <p:pic>
        <p:nvPicPr>
          <p:cNvPr id="12292" name="Picture 5" descr="school22081"/>
          <p:cNvPicPr>
            <a:picLocks noChangeAspect="1" noChangeArrowheads="1"/>
          </p:cNvPicPr>
          <p:nvPr/>
        </p:nvPicPr>
        <p:blipFill>
          <a:blip r:embed="rId2" cstate="print"/>
          <a:srcRect l="21268" t="25652" r="32535" b="46799"/>
          <a:stretch>
            <a:fillRect/>
          </a:stretch>
        </p:blipFill>
        <p:spPr bwMode="auto">
          <a:xfrm>
            <a:off x="1639888" y="2354263"/>
            <a:ext cx="5880100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>
            <a:off x="1639888" y="3654425"/>
            <a:ext cx="58801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588125" y="3419475"/>
            <a:ext cx="0" cy="5762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787900" y="3455988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24300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219700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370388" y="3462338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130925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481388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987675" y="3462338"/>
            <a:ext cx="0" cy="3984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62225" y="3459163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303" name="TextBox 26"/>
          <p:cNvSpPr txBox="1">
            <a:spLocks noChangeArrowheads="1"/>
          </p:cNvSpPr>
          <p:nvPr/>
        </p:nvSpPr>
        <p:spPr bwMode="auto">
          <a:xfrm>
            <a:off x="1792288" y="2895600"/>
            <a:ext cx="663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-10</a:t>
            </a:r>
          </a:p>
        </p:txBody>
      </p:sp>
      <p:sp>
        <p:nvSpPr>
          <p:cNvPr id="12304" name="TextBox 27"/>
          <p:cNvSpPr txBox="1">
            <a:spLocks noChangeArrowheads="1"/>
          </p:cNvSpPr>
          <p:nvPr/>
        </p:nvSpPr>
        <p:spPr bwMode="auto">
          <a:xfrm>
            <a:off x="6405563" y="2895600"/>
            <a:ext cx="36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1" name="Выгнутая вниз стрелка 30"/>
          <p:cNvSpPr/>
          <p:nvPr/>
        </p:nvSpPr>
        <p:spPr>
          <a:xfrm>
            <a:off x="2068513" y="3905250"/>
            <a:ext cx="3313112" cy="720725"/>
          </a:xfrm>
          <a:prstGeom prst="curvedUpArrow">
            <a:avLst>
              <a:gd name="adj1" fmla="val 21102"/>
              <a:gd name="adj2" fmla="val 53610"/>
              <a:gd name="adj3" fmla="val 26788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038725" y="2895600"/>
            <a:ext cx="484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-3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319463" y="4010025"/>
            <a:ext cx="5699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+7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381939" y="5301208"/>
            <a:ext cx="199605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-10 + 7 = -3 </a:t>
            </a:r>
          </a:p>
        </p:txBody>
      </p:sp>
      <p:sp>
        <p:nvSpPr>
          <p:cNvPr id="12309" name="TextBox 34"/>
          <p:cNvSpPr txBox="1">
            <a:spLocks noChangeArrowheads="1"/>
          </p:cNvSpPr>
          <p:nvPr/>
        </p:nvSpPr>
        <p:spPr bwMode="auto">
          <a:xfrm>
            <a:off x="1817688" y="3987800"/>
            <a:ext cx="423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280025" y="3892550"/>
            <a:ext cx="44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724525" y="3494088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124075" y="3473450"/>
            <a:ext cx="0" cy="396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/>
      <p:bldP spid="3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845</Words>
  <Application>Microsoft Office PowerPoint</Application>
  <PresentationFormat>Экран (4:3)</PresentationFormat>
  <Paragraphs>195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 Числа не управляют миром,  но показывают, как управляется мир.    </vt:lpstr>
      <vt:lpstr>25; -11; 0; 7,5; -8; 23; 60; 8; -5; -0,5; 12 </vt:lpstr>
      <vt:lpstr>1. (+) + (+) =     2. (+) + ( - ) = ?    3. ( - ) + (+) = ?    4. ( - ) + ( - ) =? </vt:lpstr>
      <vt:lpstr>Постройте математическую модель, описывающую данные изменения</vt:lpstr>
      <vt:lpstr>   Математические модели, описывающие изменения:  1) -4 +7; 2) 5 – 8;     3) – 10 +7;  4) -6 + 2;      5) 25 – 140.  </vt:lpstr>
      <vt:lpstr>Слайд 6</vt:lpstr>
      <vt:lpstr>Найдите значения выражения с помощью координатной прямой:</vt:lpstr>
      <vt:lpstr>Найдите значения выражения с помощью координатной прямой:</vt:lpstr>
      <vt:lpstr>Найдите значения выражения с помощью координатной прямой:</vt:lpstr>
      <vt:lpstr>Найдите значения выражения с помощью координатной прямой:</vt:lpstr>
      <vt:lpstr>Найдите значения выражения с помощью координатной прямой:</vt:lpstr>
      <vt:lpstr>Слайд 12</vt:lpstr>
      <vt:lpstr>Слайд 13</vt:lpstr>
      <vt:lpstr>Слайд 14</vt:lpstr>
      <vt:lpstr>Например</vt:lpstr>
      <vt:lpstr>Игра - Разминка</vt:lpstr>
      <vt:lpstr>Слайд 17</vt:lpstr>
      <vt:lpstr>Слайд 18</vt:lpstr>
      <vt:lpstr>Историческая справка: </vt:lpstr>
      <vt:lpstr>Домашнее задание: </vt:lpstr>
      <vt:lpstr>  Итоги урока: </vt:lpstr>
      <vt:lpstr>Слайд 22</vt:lpstr>
      <vt:lpstr>Слайд 23</vt:lpstr>
      <vt:lpstr>Спасибо за урок!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Классная доска</dc:title>
  <dc:creator>111</dc:creator>
  <cp:lastModifiedBy>user</cp:lastModifiedBy>
  <cp:revision>139</cp:revision>
  <dcterms:created xsi:type="dcterms:W3CDTF">2011-07-08T08:05:38Z</dcterms:created>
  <dcterms:modified xsi:type="dcterms:W3CDTF">2019-02-12T16:11:43Z</dcterms:modified>
</cp:coreProperties>
</file>