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MID" ContentType="audio/mi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8" r:id="rId2"/>
    <p:sldId id="286" r:id="rId3"/>
    <p:sldId id="297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9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F62E"/>
    <a:srgbClr val="E661E9"/>
    <a:srgbClr val="DD2BE1"/>
    <a:srgbClr val="8D42C6"/>
    <a:srgbClr val="F83E42"/>
    <a:srgbClr val="F6161B"/>
    <a:srgbClr val="FDC7C8"/>
    <a:srgbClr val="F7252A"/>
    <a:srgbClr val="F95D61"/>
    <a:srgbClr val="FA7A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>
      <p:cViewPr varScale="1">
        <p:scale>
          <a:sx n="103" d="100"/>
          <a:sy n="103" d="100"/>
        </p:scale>
        <p:origin x="2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1CA4-3EF7-4879-B047-DDC2036D215F}" type="datetimeFigureOut">
              <a:rPr lang="ru-RU" smtClean="0"/>
              <a:pPr/>
              <a:t>08.10.2022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7813222-D7BF-424F-BCDA-C182FEB5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1CA4-3EF7-4879-B047-DDC2036D215F}" type="datetimeFigureOut">
              <a:rPr lang="ru-RU" smtClean="0"/>
              <a:pPr/>
              <a:t>08.10.2022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3222-D7BF-424F-BCDA-C182FEB5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1CA4-3EF7-4879-B047-DDC2036D215F}" type="datetimeFigureOut">
              <a:rPr lang="ru-RU" smtClean="0"/>
              <a:pPr/>
              <a:t>08.10.2022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3222-D7BF-424F-BCDA-C182FEB5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1CA4-3EF7-4879-B047-DDC2036D215F}" type="datetimeFigureOut">
              <a:rPr lang="ru-RU" smtClean="0"/>
              <a:pPr/>
              <a:t>08.10.2022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7813222-D7BF-424F-BCDA-C182FEB5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1CA4-3EF7-4879-B047-DDC2036D215F}" type="datetimeFigureOut">
              <a:rPr lang="ru-RU" smtClean="0"/>
              <a:pPr/>
              <a:t>08.10.2022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3222-D7BF-424F-BCDA-C182FEB56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1CA4-3EF7-4879-B047-DDC2036D215F}" type="datetimeFigureOut">
              <a:rPr lang="ru-RU" smtClean="0"/>
              <a:pPr/>
              <a:t>08.10.2022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3222-D7BF-424F-BCDA-C182FEB5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1CA4-3EF7-4879-B047-DDC2036D215F}" type="datetimeFigureOut">
              <a:rPr lang="ru-RU" smtClean="0"/>
              <a:pPr/>
              <a:t>08.10.2022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7813222-D7BF-424F-BCDA-C182FEB56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1CA4-3EF7-4879-B047-DDC2036D215F}" type="datetimeFigureOut">
              <a:rPr lang="ru-RU" smtClean="0"/>
              <a:pPr/>
              <a:t>08.10.2022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3222-D7BF-424F-BCDA-C182FEB5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1CA4-3EF7-4879-B047-DDC2036D215F}" type="datetimeFigureOut">
              <a:rPr lang="ru-RU" smtClean="0"/>
              <a:pPr/>
              <a:t>08.10.2022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3222-D7BF-424F-BCDA-C182FEB5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1CA4-3EF7-4879-B047-DDC2036D215F}" type="datetimeFigureOut">
              <a:rPr lang="ru-RU" smtClean="0"/>
              <a:pPr/>
              <a:t>08.10.2022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3222-D7BF-424F-BCDA-C182FEB5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1CA4-3EF7-4879-B047-DDC2036D215F}" type="datetimeFigureOut">
              <a:rPr lang="ru-RU" smtClean="0"/>
              <a:pPr/>
              <a:t>08.10.2022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3222-D7BF-424F-BCDA-C182FEB56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0191CA4-3EF7-4879-B047-DDC2036D215F}" type="datetimeFigureOut">
              <a:rPr lang="ru-RU" smtClean="0"/>
              <a:pPr/>
              <a:t>08.10.2022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7813222-D7BF-424F-BCDA-C182FEB56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microsoft.com/office/2007/relationships/media" Target="../media/media4.WAV"/><Relationship Id="rId7" Type="http://schemas.openxmlformats.org/officeDocument/2006/relationships/image" Target="../media/image10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microsoft.com/office/2007/relationships/media" Target="../media/media4.WAV"/><Relationship Id="rId7" Type="http://schemas.openxmlformats.org/officeDocument/2006/relationships/image" Target="../media/image10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microsoft.com/office/2007/relationships/media" Target="../media/media4.WAV"/><Relationship Id="rId7" Type="http://schemas.openxmlformats.org/officeDocument/2006/relationships/image" Target="../media/image10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microsoft.com/office/2007/relationships/media" Target="../media/media4.WAV"/><Relationship Id="rId7" Type="http://schemas.openxmlformats.org/officeDocument/2006/relationships/image" Target="../media/image10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microsoft.com/office/2007/relationships/media" Target="../media/media4.WAV"/><Relationship Id="rId7" Type="http://schemas.openxmlformats.org/officeDocument/2006/relationships/image" Target="../media/image10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microsoft.com/office/2007/relationships/media" Target="../media/media4.WAV"/><Relationship Id="rId7" Type="http://schemas.openxmlformats.org/officeDocument/2006/relationships/image" Target="../media/image10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microsoft.com/office/2007/relationships/media" Target="../media/media4.WAV"/><Relationship Id="rId7" Type="http://schemas.openxmlformats.org/officeDocument/2006/relationships/image" Target="../media/image10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microsoft.com/office/2007/relationships/media" Target="../media/media4.WAV"/><Relationship Id="rId7" Type="http://schemas.openxmlformats.org/officeDocument/2006/relationships/image" Target="../media/image10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microsoft.com/office/2007/relationships/media" Target="../media/media4.WAV"/><Relationship Id="rId7" Type="http://schemas.openxmlformats.org/officeDocument/2006/relationships/image" Target="../media/image10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microsoft.com/office/2007/relationships/media" Target="../media/media4.WAV"/><Relationship Id="rId7" Type="http://schemas.openxmlformats.org/officeDocument/2006/relationships/image" Target="../media/image10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slide" Target="slide11.xml"/><Relationship Id="rId39" Type="http://schemas.openxmlformats.org/officeDocument/2006/relationships/slide" Target="slide42.xml"/><Relationship Id="rId3" Type="http://schemas.openxmlformats.org/officeDocument/2006/relationships/slide" Target="slide24.xml"/><Relationship Id="rId21" Type="http://schemas.openxmlformats.org/officeDocument/2006/relationships/slide" Target="slide22.xml"/><Relationship Id="rId34" Type="http://schemas.openxmlformats.org/officeDocument/2006/relationships/slide" Target="slide37.xml"/><Relationship Id="rId7" Type="http://schemas.openxmlformats.org/officeDocument/2006/relationships/slide" Target="slide28.xml"/><Relationship Id="rId12" Type="http://schemas.openxmlformats.org/officeDocument/2006/relationships/slide" Target="slide33.xml"/><Relationship Id="rId17" Type="http://schemas.openxmlformats.org/officeDocument/2006/relationships/slide" Target="slide18.xml"/><Relationship Id="rId25" Type="http://schemas.openxmlformats.org/officeDocument/2006/relationships/slide" Target="slide10.xml"/><Relationship Id="rId33" Type="http://schemas.openxmlformats.org/officeDocument/2006/relationships/slide" Target="slide36.xml"/><Relationship Id="rId38" Type="http://schemas.openxmlformats.org/officeDocument/2006/relationships/slide" Target="slide41.xml"/><Relationship Id="rId2" Type="http://schemas.openxmlformats.org/officeDocument/2006/relationships/slide" Target="slide13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29" Type="http://schemas.openxmlformats.org/officeDocument/2006/relationships/slide" Target="slide7.xml"/><Relationship Id="rId41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11" Type="http://schemas.openxmlformats.org/officeDocument/2006/relationships/slide" Target="slide32.xml"/><Relationship Id="rId24" Type="http://schemas.openxmlformats.org/officeDocument/2006/relationships/slide" Target="slide9.xml"/><Relationship Id="rId32" Type="http://schemas.openxmlformats.org/officeDocument/2006/relationships/slide" Target="slide35.xml"/><Relationship Id="rId37" Type="http://schemas.openxmlformats.org/officeDocument/2006/relationships/slide" Target="slide40.xml"/><Relationship Id="rId40" Type="http://schemas.openxmlformats.org/officeDocument/2006/relationships/slide" Target="slide43.xml"/><Relationship Id="rId5" Type="http://schemas.openxmlformats.org/officeDocument/2006/relationships/slide" Target="slide26.xml"/><Relationship Id="rId15" Type="http://schemas.openxmlformats.org/officeDocument/2006/relationships/slide" Target="slide16.xml"/><Relationship Id="rId23" Type="http://schemas.openxmlformats.org/officeDocument/2006/relationships/slide" Target="slide5.xml"/><Relationship Id="rId28" Type="http://schemas.openxmlformats.org/officeDocument/2006/relationships/slide" Target="slide8.xml"/><Relationship Id="rId36" Type="http://schemas.openxmlformats.org/officeDocument/2006/relationships/slide" Target="slide39.xml"/><Relationship Id="rId10" Type="http://schemas.openxmlformats.org/officeDocument/2006/relationships/slide" Target="slide31.xml"/><Relationship Id="rId19" Type="http://schemas.openxmlformats.org/officeDocument/2006/relationships/slide" Target="slide20.xml"/><Relationship Id="rId31" Type="http://schemas.openxmlformats.org/officeDocument/2006/relationships/slide" Target="slide34.xml"/><Relationship Id="rId4" Type="http://schemas.openxmlformats.org/officeDocument/2006/relationships/slide" Target="slide25.xml"/><Relationship Id="rId9" Type="http://schemas.openxmlformats.org/officeDocument/2006/relationships/slide" Target="slide30.xml"/><Relationship Id="rId14" Type="http://schemas.openxmlformats.org/officeDocument/2006/relationships/slide" Target="slide15.xml"/><Relationship Id="rId22" Type="http://schemas.openxmlformats.org/officeDocument/2006/relationships/slide" Target="slide23.xml"/><Relationship Id="rId27" Type="http://schemas.openxmlformats.org/officeDocument/2006/relationships/slide" Target="slide12.xml"/><Relationship Id="rId30" Type="http://schemas.openxmlformats.org/officeDocument/2006/relationships/slide" Target="slide6.xml"/><Relationship Id="rId35" Type="http://schemas.openxmlformats.org/officeDocument/2006/relationships/slide" Target="slide3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microsoft.com/office/2007/relationships/media" Target="../media/media4.WAV"/><Relationship Id="rId7" Type="http://schemas.openxmlformats.org/officeDocument/2006/relationships/image" Target="../media/image10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microsoft.com/office/2007/relationships/media" Target="../media/media4.WAV"/><Relationship Id="rId7" Type="http://schemas.openxmlformats.org/officeDocument/2006/relationships/image" Target="../media/image10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microsoft.com/office/2007/relationships/media" Target="../media/media4.WAV"/><Relationship Id="rId7" Type="http://schemas.openxmlformats.org/officeDocument/2006/relationships/image" Target="../media/image10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microsoft.com/office/2007/relationships/media" Target="../media/media4.WAV"/><Relationship Id="rId7" Type="http://schemas.openxmlformats.org/officeDocument/2006/relationships/image" Target="../media/image10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microsoft.com/office/2007/relationships/media" Target="../media/media4.WAV"/><Relationship Id="rId7" Type="http://schemas.openxmlformats.org/officeDocument/2006/relationships/image" Target="../media/image10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microsoft.com/office/2007/relationships/media" Target="../media/media4.WAV"/><Relationship Id="rId7" Type="http://schemas.openxmlformats.org/officeDocument/2006/relationships/image" Target="../media/image10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microsoft.com/office/2007/relationships/media" Target="../media/media4.WAV"/><Relationship Id="rId7" Type="http://schemas.openxmlformats.org/officeDocument/2006/relationships/image" Target="../media/image10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microsoft.com/office/2007/relationships/media" Target="../media/media4.WAV"/><Relationship Id="rId7" Type="http://schemas.openxmlformats.org/officeDocument/2006/relationships/image" Target="../media/image10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WAV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microsoft.com/office/2007/relationships/media" Target="../media/media4.WAV"/><Relationship Id="rId7" Type="http://schemas.openxmlformats.org/officeDocument/2006/relationships/image" Target="../media/image10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WAV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microsoft.com/office/2007/relationships/media" Target="../media/media4.WAV"/><Relationship Id="rId7" Type="http://schemas.openxmlformats.org/officeDocument/2006/relationships/image" Target="../media/image10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media" Target="../media/media2.MID"/><Relationship Id="rId7" Type="http://schemas.openxmlformats.org/officeDocument/2006/relationships/image" Target="../media/image4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7.png"/><Relationship Id="rId4" Type="http://schemas.openxmlformats.org/officeDocument/2006/relationships/audio" Target="../media/media2.MID"/><Relationship Id="rId9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microsoft.com/office/2007/relationships/media" Target="../media/media4.WAV"/><Relationship Id="rId7" Type="http://schemas.openxmlformats.org/officeDocument/2006/relationships/image" Target="../media/image10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WAV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microsoft.com/office/2007/relationships/media" Target="../media/media4.WAV"/><Relationship Id="rId7" Type="http://schemas.openxmlformats.org/officeDocument/2006/relationships/image" Target="../media/image10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WAV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microsoft.com/office/2007/relationships/media" Target="../media/media4.WAV"/><Relationship Id="rId7" Type="http://schemas.openxmlformats.org/officeDocument/2006/relationships/image" Target="../media/image10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WAV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microsoft.com/office/2007/relationships/media" Target="../media/media4.WAV"/><Relationship Id="rId7" Type="http://schemas.openxmlformats.org/officeDocument/2006/relationships/image" Target="../media/image10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WAV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microsoft.com/office/2007/relationships/media" Target="../media/media4.WAV"/><Relationship Id="rId7" Type="http://schemas.openxmlformats.org/officeDocument/2006/relationships/image" Target="../media/image10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WAV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microsoft.com/office/2007/relationships/media" Target="../media/media4.WAV"/><Relationship Id="rId7" Type="http://schemas.openxmlformats.org/officeDocument/2006/relationships/image" Target="../media/image10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WAV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microsoft.com/office/2007/relationships/media" Target="../media/media4.WAV"/><Relationship Id="rId7" Type="http://schemas.openxmlformats.org/officeDocument/2006/relationships/image" Target="../media/image10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WAV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microsoft.com/office/2007/relationships/media" Target="../media/media4.WAV"/><Relationship Id="rId7" Type="http://schemas.openxmlformats.org/officeDocument/2006/relationships/image" Target="../media/image10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WAV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microsoft.com/office/2007/relationships/media" Target="../media/media4.WAV"/><Relationship Id="rId7" Type="http://schemas.openxmlformats.org/officeDocument/2006/relationships/image" Target="../media/image10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WAV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microsoft.com/office/2007/relationships/media" Target="../media/media4.WAV"/><Relationship Id="rId7" Type="http://schemas.openxmlformats.org/officeDocument/2006/relationships/image" Target="../media/image10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microsoft.com/office/2007/relationships/media" Target="../media/media4.WAV"/><Relationship Id="rId7" Type="http://schemas.openxmlformats.org/officeDocument/2006/relationships/image" Target="../media/image10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WAV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microsoft.com/office/2007/relationships/media" Target="../media/media4.WAV"/><Relationship Id="rId7" Type="http://schemas.openxmlformats.org/officeDocument/2006/relationships/image" Target="../media/image10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WAV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microsoft.com/office/2007/relationships/media" Target="../media/media4.WAV"/><Relationship Id="rId7" Type="http://schemas.openxmlformats.org/officeDocument/2006/relationships/image" Target="../media/image10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WAV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microsoft.com/office/2007/relationships/media" Target="../media/media4.WAV"/><Relationship Id="rId7" Type="http://schemas.openxmlformats.org/officeDocument/2006/relationships/image" Target="../media/image10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WAV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microsoft.com/office/2007/relationships/media" Target="../media/media4.WAV"/><Relationship Id="rId7" Type="http://schemas.openxmlformats.org/officeDocument/2006/relationships/image" Target="../media/image10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WAV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microsoft.com/office/2007/relationships/media" Target="../media/media4.WAV"/><Relationship Id="rId7" Type="http://schemas.openxmlformats.org/officeDocument/2006/relationships/image" Target="../media/image10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microsoft.com/office/2007/relationships/media" Target="../media/media4.WAV"/><Relationship Id="rId7" Type="http://schemas.openxmlformats.org/officeDocument/2006/relationships/image" Target="../media/image10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microsoft.com/office/2007/relationships/media" Target="../media/media4.WAV"/><Relationship Id="rId7" Type="http://schemas.openxmlformats.org/officeDocument/2006/relationships/image" Target="../media/image10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microsoft.com/office/2007/relationships/media" Target="../media/media4.WAV"/><Relationship Id="rId7" Type="http://schemas.openxmlformats.org/officeDocument/2006/relationships/image" Target="../media/image10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microsoft.com/office/2007/relationships/media" Target="../media/media4.WAV"/><Relationship Id="rId7" Type="http://schemas.openxmlformats.org/officeDocument/2006/relationships/image" Target="../media/image10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1772816"/>
            <a:ext cx="705678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Бизнес-игра</a:t>
            </a:r>
            <a:endParaRPr lang="ru-RU" sz="6000" b="1" u="sng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6021288"/>
            <a:ext cx="6385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Учитель </a:t>
            </a:r>
            <a:r>
              <a:rPr lang="ru-RU" sz="2400" dirty="0" smtClean="0">
                <a:solidFill>
                  <a:srgbClr val="002060"/>
                </a:solidFill>
              </a:rPr>
              <a:t>физики </a:t>
            </a:r>
            <a:r>
              <a:rPr lang="ru-RU" sz="2400" dirty="0" err="1" smtClean="0">
                <a:solidFill>
                  <a:srgbClr val="002060"/>
                </a:solidFill>
              </a:rPr>
              <a:t>Милова</a:t>
            </a:r>
            <a:r>
              <a:rPr lang="ru-RU" sz="2400" dirty="0" smtClean="0">
                <a:solidFill>
                  <a:srgbClr val="002060"/>
                </a:solidFill>
              </a:rPr>
              <a:t> Алевтина Дмитриевна</a:t>
            </a:r>
            <a:endParaRPr lang="ru-RU" sz="24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MS900116612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pic>
        <p:nvPicPr>
          <p:cNvPr id="31" name="MS90007482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60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50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40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30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20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10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DC7C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9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CB2B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8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B97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7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A7A7D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6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95D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5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83E4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4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7252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3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6161B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2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1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52320" y="188640"/>
            <a:ext cx="1547664" cy="1569660"/>
          </a:xfrm>
          <a:prstGeom prst="rect">
            <a:avLst/>
          </a:prstGeom>
          <a:solidFill>
            <a:srgbClr val="E661E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/>
              <a:t>7</a:t>
            </a:r>
            <a:endParaRPr lang="ru-RU" sz="9600" dirty="0"/>
          </a:p>
        </p:txBody>
      </p:sp>
      <p:sp>
        <p:nvSpPr>
          <p:cNvPr id="25" name="TextBox 24"/>
          <p:cNvSpPr txBox="1"/>
          <p:nvPr/>
        </p:nvSpPr>
        <p:spPr>
          <a:xfrm>
            <a:off x="539552" y="2060848"/>
            <a:ext cx="83529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Два автомобиля движутся по одной дороге в одном направлении. Скорость одного 60 км/ч, скорость второго 70 км/ч. Увеличивается или уменьшается расстояние между ними?</a:t>
            </a:r>
            <a:endParaRPr lang="ru-RU" sz="3200" dirty="0"/>
          </a:p>
        </p:txBody>
      </p:sp>
      <p:sp>
        <p:nvSpPr>
          <p:cNvPr id="22" name="TextBox 21">
            <a:hlinkClick r:id="rId8" action="ppaction://hlinksldjump"/>
          </p:cNvPr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0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40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3905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405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6905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8405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9905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1405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905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4405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905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7405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94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MS900116612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pic>
        <p:nvPicPr>
          <p:cNvPr id="31" name="MS90007482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60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50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40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30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20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10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DC7C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9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CB2B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8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B97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7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A7A7D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6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95D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5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83E4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4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7252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3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6161B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2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1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52320" y="188640"/>
            <a:ext cx="1547664" cy="1569660"/>
          </a:xfrm>
          <a:prstGeom prst="rect">
            <a:avLst/>
          </a:prstGeom>
          <a:solidFill>
            <a:srgbClr val="E661E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/>
              <a:t>8</a:t>
            </a:r>
            <a:endParaRPr lang="ru-RU" sz="9600" dirty="0"/>
          </a:p>
        </p:txBody>
      </p:sp>
      <p:sp>
        <p:nvSpPr>
          <p:cNvPr id="25" name="TextBox 24"/>
          <p:cNvSpPr txBox="1"/>
          <p:nvPr/>
        </p:nvSpPr>
        <p:spPr>
          <a:xfrm>
            <a:off x="683568" y="3068960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Почему в горячем рассоле огурцы просаливаются быстрее, чем в холодном?</a:t>
            </a:r>
            <a:endParaRPr lang="ru-RU" sz="3200" dirty="0"/>
          </a:p>
        </p:txBody>
      </p:sp>
      <p:sp>
        <p:nvSpPr>
          <p:cNvPr id="22" name="TextBox 21">
            <a:hlinkClick r:id="rId8" action="ppaction://hlinksldjump"/>
          </p:cNvPr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0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40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3905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405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6905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8405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9905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1405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905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4405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905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7405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94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MS900116612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pic>
        <p:nvPicPr>
          <p:cNvPr id="31" name="MS90007482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60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50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40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30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20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10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DC7C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9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CB2B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8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B97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7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A7A7D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6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95D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5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83E4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4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7252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3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6161B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2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1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52320" y="188640"/>
            <a:ext cx="1547664" cy="1569660"/>
          </a:xfrm>
          <a:prstGeom prst="rect">
            <a:avLst/>
          </a:prstGeom>
          <a:solidFill>
            <a:srgbClr val="E661E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/>
              <a:t>9</a:t>
            </a:r>
            <a:endParaRPr lang="ru-RU" sz="9600" dirty="0"/>
          </a:p>
        </p:txBody>
      </p:sp>
      <p:sp>
        <p:nvSpPr>
          <p:cNvPr id="25" name="TextBox 24"/>
          <p:cNvSpPr txBox="1"/>
          <p:nvPr/>
        </p:nvSpPr>
        <p:spPr>
          <a:xfrm>
            <a:off x="611560" y="3068960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Где быстрее отстаивается молоко? В теплой комнате, или в холодильнике?</a:t>
            </a:r>
            <a:endParaRPr lang="ru-RU" sz="3200" dirty="0"/>
          </a:p>
        </p:txBody>
      </p:sp>
      <p:sp>
        <p:nvSpPr>
          <p:cNvPr id="22" name="TextBox 21">
            <a:hlinkClick r:id="rId8" action="ppaction://hlinksldjump"/>
          </p:cNvPr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0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40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3905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405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6905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8405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9905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1405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905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4405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905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7405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94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MS900116612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pic>
        <p:nvPicPr>
          <p:cNvPr id="31" name="MS90007482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60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50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40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30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20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10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DC7C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9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CB2B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8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B97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7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A7A7D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6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95D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5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83E4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4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7252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3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6161B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2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1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52320" y="188640"/>
            <a:ext cx="1547664" cy="1569660"/>
          </a:xfrm>
          <a:prstGeom prst="rect">
            <a:avLst/>
          </a:prstGeom>
          <a:solidFill>
            <a:srgbClr val="E661E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/>
              <a:t>10</a:t>
            </a:r>
            <a:endParaRPr lang="ru-RU" sz="9600" dirty="0"/>
          </a:p>
        </p:txBody>
      </p:sp>
      <p:sp>
        <p:nvSpPr>
          <p:cNvPr id="25" name="TextBox 24"/>
          <p:cNvSpPr txBox="1"/>
          <p:nvPr/>
        </p:nvSpPr>
        <p:spPr>
          <a:xfrm>
            <a:off x="395536" y="3212976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Почему во время грозы мы сначала видим молнию, а потом слышим гром?</a:t>
            </a:r>
          </a:p>
        </p:txBody>
      </p:sp>
      <p:sp>
        <p:nvSpPr>
          <p:cNvPr id="22" name="TextBox 21">
            <a:hlinkClick r:id="rId8" action="ppaction://hlinksldjump"/>
          </p:cNvPr>
          <p:cNvSpPr txBox="1"/>
          <p:nvPr/>
        </p:nvSpPr>
        <p:spPr>
          <a:xfrm>
            <a:off x="152970" y="188640"/>
            <a:ext cx="1610718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0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40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3905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405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6905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8405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9905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1405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905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4405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905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7405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94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MS900116612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pic>
        <p:nvPicPr>
          <p:cNvPr id="31" name="MS90007482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60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50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40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30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20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10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DC7C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9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CB2B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8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B97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7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A7A7D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6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95D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5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83E4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4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7252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3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6161B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2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1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52320" y="188640"/>
            <a:ext cx="1547664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/>
              <a:t>11</a:t>
            </a:r>
            <a:endParaRPr lang="ru-RU" sz="9600" dirty="0"/>
          </a:p>
        </p:txBody>
      </p:sp>
      <p:sp>
        <p:nvSpPr>
          <p:cNvPr id="22" name="TextBox 21">
            <a:hlinkClick r:id="rId8" action="ppaction://hlinksldjump"/>
          </p:cNvPr>
          <p:cNvSpPr txBox="1"/>
          <p:nvPr/>
        </p:nvSpPr>
        <p:spPr>
          <a:xfrm>
            <a:off x="180694" y="188640"/>
            <a:ext cx="1582994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0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83568" y="3105835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Кирпич весит 2 килограмма и еще пол кирпича. Сколько весит кирпич.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40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3905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405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6905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8405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9905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1405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905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4405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905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7405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94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MS900116612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pic>
        <p:nvPicPr>
          <p:cNvPr id="31" name="MS90007482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60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50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40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30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20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10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DC7C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9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CB2B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8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B97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7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A7A7D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6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95D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5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83E4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4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7252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3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6161B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2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1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5536" y="3573016"/>
            <a:ext cx="8252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Назови число, если половина - треть его. </a:t>
            </a:r>
            <a:endParaRPr lang="ru-RU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7452320" y="188640"/>
            <a:ext cx="1547664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/>
              <a:t>12</a:t>
            </a:r>
            <a:endParaRPr lang="ru-RU" sz="9600" dirty="0"/>
          </a:p>
        </p:txBody>
      </p:sp>
      <p:sp>
        <p:nvSpPr>
          <p:cNvPr id="22" name="TextBox 21">
            <a:hlinkClick r:id="rId8" action="ppaction://hlinksldjump"/>
          </p:cNvPr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0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40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3905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405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6905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8405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9905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1405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905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4405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905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7405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94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MS900116612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pic>
        <p:nvPicPr>
          <p:cNvPr id="31" name="MS90007482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60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50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40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30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20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10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DC7C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9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CB2B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8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B97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7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A7A7D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6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95D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5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83E4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4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7252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3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6161B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2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1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52320" y="188640"/>
            <a:ext cx="1547664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/>
              <a:t>13</a:t>
            </a:r>
            <a:endParaRPr lang="ru-RU" sz="9600" dirty="0"/>
          </a:p>
        </p:txBody>
      </p:sp>
      <p:sp>
        <p:nvSpPr>
          <p:cNvPr id="22" name="TextBox 21">
            <a:hlinkClick r:id="rId8" action="ppaction://hlinksldjump"/>
          </p:cNvPr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0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3528" y="2828836"/>
            <a:ext cx="84969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Свежие грибы имею влажность 99%. На сколько процентов уменьшится масса грибов, если их влажность уменьшить на  1%?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40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3905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405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6905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8405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9905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1405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905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4405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905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7405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94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MS900116612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pic>
        <p:nvPicPr>
          <p:cNvPr id="31" name="MS90007482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60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50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40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30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20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10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DC7C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9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CB2B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8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B97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7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A7A7D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6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95D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5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83E4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4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7252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3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6161B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2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1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52320" y="188640"/>
            <a:ext cx="1547664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/>
              <a:t>14</a:t>
            </a:r>
            <a:endParaRPr lang="ru-RU" sz="9600" dirty="0"/>
          </a:p>
        </p:txBody>
      </p:sp>
      <p:sp>
        <p:nvSpPr>
          <p:cNvPr id="22" name="TextBox 21">
            <a:hlinkClick r:id="rId8" action="ppaction://hlinksldjump"/>
          </p:cNvPr>
          <p:cNvSpPr txBox="1"/>
          <p:nvPr/>
        </p:nvSpPr>
        <p:spPr>
          <a:xfrm>
            <a:off x="175508" y="181931"/>
            <a:ext cx="1584176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0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79512" y="1988840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Однажды банда грабителей из 6 человек ограбила почтовый поезд. Добычей грабителей стали золотые слитки. В полиции располагали сведениями, что этих слитков было менее 100. Когда грабители начали делить награбленное, они поделили слитки поровну, но 1 слиток остался лишним. Завязалась потасовка, которая закончилась гибелью 1 бандита. Оставшиеся вновь попытались разделить слитки поровну, но опять 1 слиток остался лишним. и все повторилось снова. И так повторялось до тех пор пока последний грабитель не попытался скрыться со всей добычей, но был задержан полицией. Сколько слитков украли грабители?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40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3905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405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6905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8405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9905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1405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905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4405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905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7405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94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MS900116612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pic>
        <p:nvPicPr>
          <p:cNvPr id="31" name="MS90007482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60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50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40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30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20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10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DC7C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9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CB2B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8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B97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7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A7A7D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6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95D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5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83E4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4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7252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3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6161B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2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1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52320" y="188640"/>
            <a:ext cx="1547664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/>
              <a:t>15</a:t>
            </a:r>
            <a:endParaRPr lang="ru-RU" sz="9600" dirty="0"/>
          </a:p>
        </p:txBody>
      </p:sp>
      <p:sp>
        <p:nvSpPr>
          <p:cNvPr id="22" name="TextBox 21">
            <a:hlinkClick r:id="rId8" action="ppaction://hlinksldjump"/>
          </p:cNvPr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0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95536" y="1844824"/>
            <a:ext cx="864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На острове живут два племени: аборигены и пришельцы. Аборигены всегда говорят правду, а пришельцы всегда лгут. Путешественник, приехавший на остров, нанял островитянина в проводники. Они пошли и увидели другого островитянина. Путешественник послал туземца узнать, к какому племени принадлежит этот туземец. Проводник вернулся и сказал: «Туземец говорит, что он абориген». Кем был проводник: пришельцем или аборигеном?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40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3905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405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6905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8405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9905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1405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905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4405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905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7405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94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MS900116612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pic>
        <p:nvPicPr>
          <p:cNvPr id="31" name="MS90007482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60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50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40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30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20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10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DC7C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9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CB2B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8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B97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7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A7A7D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6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95D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5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83E4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4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7252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3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6161B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2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1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52320" y="188640"/>
            <a:ext cx="1547664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/>
              <a:t>16</a:t>
            </a:r>
            <a:endParaRPr lang="ru-RU" sz="9600" dirty="0"/>
          </a:p>
        </p:txBody>
      </p:sp>
      <p:sp>
        <p:nvSpPr>
          <p:cNvPr id="24" name="TextBox 23"/>
          <p:cNvSpPr txBox="1"/>
          <p:nvPr/>
        </p:nvSpPr>
        <p:spPr>
          <a:xfrm>
            <a:off x="683568" y="3212976"/>
            <a:ext cx="79208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Первый автомобиль движется со скоростью 70 км/ч, а второй со скоростью 20 м/с. Какой автомобиль движется быстрее?</a:t>
            </a:r>
            <a:endParaRPr lang="ru-RU" sz="3200" dirty="0"/>
          </a:p>
        </p:txBody>
      </p:sp>
      <p:sp>
        <p:nvSpPr>
          <p:cNvPr id="22" name="TextBox 21">
            <a:hlinkClick r:id="rId8" action="ppaction://hlinksldjump"/>
          </p:cNvPr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0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40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3905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405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6905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8405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9905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1405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905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4405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905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7405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94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0" y="3212976"/>
            <a:ext cx="9144000" cy="11521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4365104"/>
            <a:ext cx="9144000" cy="1152128"/>
          </a:xfrm>
          <a:prstGeom prst="rect">
            <a:avLst/>
          </a:prstGeom>
          <a:solidFill>
            <a:srgbClr val="3CF6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1988840"/>
            <a:ext cx="9144000" cy="1224136"/>
          </a:xfrm>
          <a:prstGeom prst="rect">
            <a:avLst/>
          </a:prstGeom>
          <a:solidFill>
            <a:srgbClr val="E66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0"/>
            <a:ext cx="705678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Бизнес-игра</a:t>
            </a:r>
            <a:endParaRPr lang="ru-RU" sz="6000" b="1" u="sng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23521" y="1099421"/>
            <a:ext cx="27045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Физика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074" y="1099421"/>
            <a:ext cx="4256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Математика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1520" y="1988840"/>
            <a:ext cx="8640960" cy="0"/>
          </a:xfrm>
          <a:prstGeom prst="line">
            <a:avLst/>
          </a:prstGeom>
          <a:ln w="762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5517232"/>
            <a:ext cx="9144000" cy="10801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51520" y="6669360"/>
            <a:ext cx="8640960" cy="0"/>
          </a:xfrm>
          <a:prstGeom prst="line">
            <a:avLst/>
          </a:prstGeom>
          <a:ln w="762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3528" y="5517232"/>
            <a:ext cx="8640960" cy="0"/>
          </a:xfrm>
          <a:prstGeom prst="line">
            <a:avLst/>
          </a:prstGeom>
          <a:ln w="762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572000" y="1268760"/>
            <a:ext cx="0" cy="5589240"/>
          </a:xfrm>
          <a:prstGeom prst="line">
            <a:avLst/>
          </a:prstGeom>
          <a:ln w="762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51520" y="4365104"/>
            <a:ext cx="8640960" cy="0"/>
          </a:xfrm>
          <a:prstGeom prst="line">
            <a:avLst/>
          </a:prstGeom>
          <a:ln w="762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172400" y="2204864"/>
            <a:ext cx="79208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hlinkClick r:id="rId2" action="ppaction://hlinksldjump"/>
              </a:rPr>
              <a:t>10</a:t>
            </a:r>
            <a:endParaRPr lang="ru-RU" sz="4000" dirty="0"/>
          </a:p>
        </p:txBody>
      </p:sp>
      <p:sp>
        <p:nvSpPr>
          <p:cNvPr id="26" name="TextBox 25"/>
          <p:cNvSpPr txBox="1"/>
          <p:nvPr/>
        </p:nvSpPr>
        <p:spPr>
          <a:xfrm>
            <a:off x="179512" y="4581128"/>
            <a:ext cx="75557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hlinkClick r:id="rId3" action="ppaction://hlinksldjump"/>
              </a:rPr>
              <a:t>21</a:t>
            </a:r>
            <a:endParaRPr lang="ru-RU" sz="4000" dirty="0"/>
          </a:p>
        </p:txBody>
      </p:sp>
      <p:sp>
        <p:nvSpPr>
          <p:cNvPr id="27" name="TextBox 26"/>
          <p:cNvSpPr txBox="1"/>
          <p:nvPr/>
        </p:nvSpPr>
        <p:spPr>
          <a:xfrm>
            <a:off x="1043608" y="4581128"/>
            <a:ext cx="79208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hlinkClick r:id="rId4" action="ppaction://hlinksldjump"/>
              </a:rPr>
              <a:t>22</a:t>
            </a:r>
            <a:endParaRPr lang="ru-RU" sz="4000" dirty="0"/>
          </a:p>
        </p:txBody>
      </p:sp>
      <p:sp>
        <p:nvSpPr>
          <p:cNvPr id="31" name="TextBox 30"/>
          <p:cNvSpPr txBox="1"/>
          <p:nvPr/>
        </p:nvSpPr>
        <p:spPr>
          <a:xfrm>
            <a:off x="1907704" y="4581128"/>
            <a:ext cx="79208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hlinkClick r:id="rId5" action="ppaction://hlinksldjump"/>
              </a:rPr>
              <a:t>23</a:t>
            </a:r>
            <a:endParaRPr lang="ru-RU" sz="4000" dirty="0"/>
          </a:p>
        </p:txBody>
      </p:sp>
      <p:sp>
        <p:nvSpPr>
          <p:cNvPr id="32" name="TextBox 31"/>
          <p:cNvSpPr txBox="1"/>
          <p:nvPr/>
        </p:nvSpPr>
        <p:spPr>
          <a:xfrm>
            <a:off x="2771800" y="4581128"/>
            <a:ext cx="79208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hlinkClick r:id="rId6" action="ppaction://hlinksldjump"/>
              </a:rPr>
              <a:t>24</a:t>
            </a:r>
            <a:endParaRPr lang="ru-RU" sz="4000" dirty="0"/>
          </a:p>
        </p:txBody>
      </p:sp>
      <p:sp>
        <p:nvSpPr>
          <p:cNvPr id="33" name="TextBox 32"/>
          <p:cNvSpPr txBox="1"/>
          <p:nvPr/>
        </p:nvSpPr>
        <p:spPr>
          <a:xfrm>
            <a:off x="3635896" y="4581128"/>
            <a:ext cx="79208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hlinkClick r:id="rId7" action="ppaction://hlinksldjump"/>
              </a:rPr>
              <a:t>25</a:t>
            </a:r>
            <a:endParaRPr lang="ru-RU" sz="4000" dirty="0"/>
          </a:p>
        </p:txBody>
      </p:sp>
      <p:sp>
        <p:nvSpPr>
          <p:cNvPr id="34" name="TextBox 33"/>
          <p:cNvSpPr txBox="1"/>
          <p:nvPr/>
        </p:nvSpPr>
        <p:spPr>
          <a:xfrm>
            <a:off x="4716016" y="4581128"/>
            <a:ext cx="79208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hlinkClick r:id="rId8" action="ppaction://hlinksldjump"/>
              </a:rPr>
              <a:t>26</a:t>
            </a:r>
            <a:endParaRPr lang="ru-RU" sz="4000" dirty="0"/>
          </a:p>
        </p:txBody>
      </p:sp>
      <p:sp>
        <p:nvSpPr>
          <p:cNvPr id="35" name="TextBox 34"/>
          <p:cNvSpPr txBox="1"/>
          <p:nvPr/>
        </p:nvSpPr>
        <p:spPr>
          <a:xfrm>
            <a:off x="5580112" y="4581128"/>
            <a:ext cx="79208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hlinkClick r:id="rId9" action="ppaction://hlinksldjump"/>
              </a:rPr>
              <a:t>27</a:t>
            </a:r>
            <a:endParaRPr lang="ru-RU" sz="4000" dirty="0"/>
          </a:p>
        </p:txBody>
      </p:sp>
      <p:sp>
        <p:nvSpPr>
          <p:cNvPr id="36" name="TextBox 35"/>
          <p:cNvSpPr txBox="1"/>
          <p:nvPr/>
        </p:nvSpPr>
        <p:spPr>
          <a:xfrm>
            <a:off x="6444208" y="4581128"/>
            <a:ext cx="79208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hlinkClick r:id="rId10" action="ppaction://hlinksldjump"/>
              </a:rPr>
              <a:t>28</a:t>
            </a:r>
            <a:endParaRPr lang="ru-RU" sz="4000" dirty="0"/>
          </a:p>
        </p:txBody>
      </p:sp>
      <p:sp>
        <p:nvSpPr>
          <p:cNvPr id="37" name="TextBox 36"/>
          <p:cNvSpPr txBox="1"/>
          <p:nvPr/>
        </p:nvSpPr>
        <p:spPr>
          <a:xfrm>
            <a:off x="7308304" y="4581128"/>
            <a:ext cx="79208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hlinkClick r:id="rId11" action="ppaction://hlinksldjump"/>
              </a:rPr>
              <a:t>29</a:t>
            </a:r>
            <a:endParaRPr lang="ru-RU" sz="4000" dirty="0"/>
          </a:p>
        </p:txBody>
      </p:sp>
      <p:sp>
        <p:nvSpPr>
          <p:cNvPr id="38" name="TextBox 37"/>
          <p:cNvSpPr txBox="1"/>
          <p:nvPr/>
        </p:nvSpPr>
        <p:spPr>
          <a:xfrm>
            <a:off x="8172400" y="4581128"/>
            <a:ext cx="79208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hlinkClick r:id="rId12" action="ppaction://hlinksldjump"/>
              </a:rPr>
              <a:t>30</a:t>
            </a:r>
            <a:endParaRPr lang="ru-RU" sz="4000" dirty="0"/>
          </a:p>
        </p:txBody>
      </p:sp>
      <p:sp>
        <p:nvSpPr>
          <p:cNvPr id="50" name="TextBox 49"/>
          <p:cNvSpPr txBox="1"/>
          <p:nvPr/>
        </p:nvSpPr>
        <p:spPr>
          <a:xfrm>
            <a:off x="251520" y="3429000"/>
            <a:ext cx="72008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hlinkClick r:id="rId13" action="ppaction://hlinksldjump"/>
              </a:rPr>
              <a:t>11</a:t>
            </a:r>
            <a:endParaRPr lang="ru-RU" sz="4000" dirty="0"/>
          </a:p>
        </p:txBody>
      </p:sp>
      <p:sp>
        <p:nvSpPr>
          <p:cNvPr id="51" name="TextBox 50"/>
          <p:cNvSpPr txBox="1"/>
          <p:nvPr/>
        </p:nvSpPr>
        <p:spPr>
          <a:xfrm>
            <a:off x="1043608" y="3429000"/>
            <a:ext cx="79208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hlinkClick r:id="rId14" action="ppaction://hlinksldjump"/>
              </a:rPr>
              <a:t>12</a:t>
            </a:r>
            <a:endParaRPr lang="ru-RU" sz="4000" dirty="0"/>
          </a:p>
        </p:txBody>
      </p:sp>
      <p:sp>
        <p:nvSpPr>
          <p:cNvPr id="52" name="TextBox 51"/>
          <p:cNvSpPr txBox="1"/>
          <p:nvPr/>
        </p:nvSpPr>
        <p:spPr>
          <a:xfrm>
            <a:off x="1907704" y="3429000"/>
            <a:ext cx="79208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hlinkClick r:id="rId15" action="ppaction://hlinksldjump"/>
              </a:rPr>
              <a:t>13</a:t>
            </a:r>
            <a:endParaRPr lang="ru-RU" sz="4000" dirty="0"/>
          </a:p>
        </p:txBody>
      </p:sp>
      <p:sp>
        <p:nvSpPr>
          <p:cNvPr id="53" name="TextBox 52"/>
          <p:cNvSpPr txBox="1"/>
          <p:nvPr/>
        </p:nvSpPr>
        <p:spPr>
          <a:xfrm>
            <a:off x="2771800" y="3429000"/>
            <a:ext cx="79208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hlinkClick r:id="rId16" action="ppaction://hlinksldjump"/>
              </a:rPr>
              <a:t>14</a:t>
            </a:r>
            <a:endParaRPr lang="ru-RU" sz="4000" dirty="0"/>
          </a:p>
        </p:txBody>
      </p:sp>
      <p:sp>
        <p:nvSpPr>
          <p:cNvPr id="54" name="TextBox 53"/>
          <p:cNvSpPr txBox="1"/>
          <p:nvPr/>
        </p:nvSpPr>
        <p:spPr>
          <a:xfrm>
            <a:off x="3635896" y="3429000"/>
            <a:ext cx="79208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hlinkClick r:id="rId17" action="ppaction://hlinksldjump"/>
              </a:rPr>
              <a:t>15</a:t>
            </a:r>
            <a:endParaRPr lang="ru-RU" sz="4000" dirty="0"/>
          </a:p>
        </p:txBody>
      </p:sp>
      <p:sp>
        <p:nvSpPr>
          <p:cNvPr id="55" name="TextBox 54"/>
          <p:cNvSpPr txBox="1"/>
          <p:nvPr/>
        </p:nvSpPr>
        <p:spPr>
          <a:xfrm>
            <a:off x="4716016" y="3429000"/>
            <a:ext cx="79208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hlinkClick r:id="rId18" action="ppaction://hlinksldjump"/>
              </a:rPr>
              <a:t>16</a:t>
            </a:r>
            <a:endParaRPr lang="ru-RU" sz="4000" dirty="0"/>
          </a:p>
        </p:txBody>
      </p:sp>
      <p:sp>
        <p:nvSpPr>
          <p:cNvPr id="56" name="TextBox 55"/>
          <p:cNvSpPr txBox="1"/>
          <p:nvPr/>
        </p:nvSpPr>
        <p:spPr>
          <a:xfrm>
            <a:off x="5580112" y="3429000"/>
            <a:ext cx="79208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hlinkClick r:id="rId19" action="ppaction://hlinksldjump"/>
              </a:rPr>
              <a:t>17</a:t>
            </a:r>
            <a:endParaRPr lang="ru-RU" sz="4000" dirty="0"/>
          </a:p>
        </p:txBody>
      </p:sp>
      <p:sp>
        <p:nvSpPr>
          <p:cNvPr id="57" name="TextBox 56"/>
          <p:cNvSpPr txBox="1"/>
          <p:nvPr/>
        </p:nvSpPr>
        <p:spPr>
          <a:xfrm>
            <a:off x="6444208" y="3429000"/>
            <a:ext cx="79208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hlinkClick r:id="rId20" action="ppaction://hlinksldjump"/>
              </a:rPr>
              <a:t>18</a:t>
            </a:r>
            <a:endParaRPr lang="ru-RU" sz="4000" dirty="0"/>
          </a:p>
        </p:txBody>
      </p:sp>
      <p:sp>
        <p:nvSpPr>
          <p:cNvPr id="58" name="TextBox 57"/>
          <p:cNvSpPr txBox="1"/>
          <p:nvPr/>
        </p:nvSpPr>
        <p:spPr>
          <a:xfrm>
            <a:off x="7308304" y="3429000"/>
            <a:ext cx="79208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hlinkClick r:id="rId21" action="ppaction://hlinksldjump"/>
              </a:rPr>
              <a:t>19</a:t>
            </a:r>
            <a:endParaRPr lang="ru-RU" sz="4000" dirty="0"/>
          </a:p>
        </p:txBody>
      </p:sp>
      <p:sp>
        <p:nvSpPr>
          <p:cNvPr id="59" name="TextBox 58"/>
          <p:cNvSpPr txBox="1"/>
          <p:nvPr/>
        </p:nvSpPr>
        <p:spPr>
          <a:xfrm>
            <a:off x="8172400" y="3429000"/>
            <a:ext cx="79208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hlinkClick r:id="rId22" action="ppaction://hlinksldjump"/>
              </a:rPr>
              <a:t>20</a:t>
            </a:r>
            <a:endParaRPr lang="ru-RU" sz="4000" dirty="0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251520" y="3212976"/>
            <a:ext cx="8640960" cy="0"/>
          </a:xfrm>
          <a:prstGeom prst="line">
            <a:avLst/>
          </a:prstGeom>
          <a:ln w="762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043608" y="2204864"/>
            <a:ext cx="79208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hlinkClick r:id="rId23" action="ppaction://hlinksldjump"/>
              </a:rPr>
              <a:t>2</a:t>
            </a:r>
            <a:endParaRPr lang="ru-RU" sz="4000" dirty="0"/>
          </a:p>
        </p:txBody>
      </p:sp>
      <p:sp>
        <p:nvSpPr>
          <p:cNvPr id="47" name="TextBox 46"/>
          <p:cNvSpPr txBox="1"/>
          <p:nvPr/>
        </p:nvSpPr>
        <p:spPr>
          <a:xfrm>
            <a:off x="4716016" y="2204864"/>
            <a:ext cx="79208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hlinkClick r:id="rId24" action="ppaction://hlinksldjump"/>
              </a:rPr>
              <a:t>6</a:t>
            </a:r>
            <a:endParaRPr lang="ru-RU" sz="4000" dirty="0"/>
          </a:p>
        </p:txBody>
      </p:sp>
      <p:sp>
        <p:nvSpPr>
          <p:cNvPr id="48" name="TextBox 47"/>
          <p:cNvSpPr txBox="1"/>
          <p:nvPr/>
        </p:nvSpPr>
        <p:spPr>
          <a:xfrm>
            <a:off x="5580112" y="2204864"/>
            <a:ext cx="79208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hlinkClick r:id="rId25" action="ppaction://hlinksldjump"/>
              </a:rPr>
              <a:t>7</a:t>
            </a:r>
            <a:endParaRPr lang="ru-RU" sz="4000" dirty="0"/>
          </a:p>
        </p:txBody>
      </p:sp>
      <p:sp>
        <p:nvSpPr>
          <p:cNvPr id="49" name="TextBox 48"/>
          <p:cNvSpPr txBox="1"/>
          <p:nvPr/>
        </p:nvSpPr>
        <p:spPr>
          <a:xfrm>
            <a:off x="6444208" y="2204864"/>
            <a:ext cx="79208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hlinkClick r:id="rId26" action="ppaction://hlinksldjump"/>
              </a:rPr>
              <a:t>8</a:t>
            </a:r>
            <a:endParaRPr lang="ru-RU" sz="4000" dirty="0"/>
          </a:p>
        </p:txBody>
      </p:sp>
      <p:sp>
        <p:nvSpPr>
          <p:cNvPr id="60" name="TextBox 59"/>
          <p:cNvSpPr txBox="1"/>
          <p:nvPr/>
        </p:nvSpPr>
        <p:spPr>
          <a:xfrm>
            <a:off x="7308304" y="2204864"/>
            <a:ext cx="79208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hlinkClick r:id="rId27" action="ppaction://hlinksldjump"/>
              </a:rPr>
              <a:t>9</a:t>
            </a:r>
            <a:endParaRPr lang="ru-RU" sz="4000" dirty="0"/>
          </a:p>
        </p:txBody>
      </p:sp>
      <p:sp>
        <p:nvSpPr>
          <p:cNvPr id="61" name="TextBox 60"/>
          <p:cNvSpPr txBox="1"/>
          <p:nvPr/>
        </p:nvSpPr>
        <p:spPr>
          <a:xfrm>
            <a:off x="3635896" y="2204864"/>
            <a:ext cx="79208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hlinkClick r:id="rId28" action="ppaction://hlinksldjump"/>
              </a:rPr>
              <a:t>5</a:t>
            </a:r>
            <a:endParaRPr lang="ru-RU" sz="4000" dirty="0"/>
          </a:p>
        </p:txBody>
      </p:sp>
      <p:sp>
        <p:nvSpPr>
          <p:cNvPr id="62" name="TextBox 61"/>
          <p:cNvSpPr txBox="1"/>
          <p:nvPr/>
        </p:nvSpPr>
        <p:spPr>
          <a:xfrm>
            <a:off x="2771800" y="2204864"/>
            <a:ext cx="79208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hlinkClick r:id="rId29" action="ppaction://hlinksldjump"/>
              </a:rPr>
              <a:t>4</a:t>
            </a:r>
            <a:endParaRPr lang="ru-RU" sz="4000" dirty="0"/>
          </a:p>
        </p:txBody>
      </p:sp>
      <p:sp>
        <p:nvSpPr>
          <p:cNvPr id="63" name="TextBox 62"/>
          <p:cNvSpPr txBox="1"/>
          <p:nvPr/>
        </p:nvSpPr>
        <p:spPr>
          <a:xfrm>
            <a:off x="1907704" y="2204864"/>
            <a:ext cx="79208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hlinkClick r:id="rId30" action="ppaction://hlinksldjump"/>
              </a:rPr>
              <a:t>3</a:t>
            </a:r>
            <a:endParaRPr lang="ru-RU" sz="4000" dirty="0"/>
          </a:p>
        </p:txBody>
      </p:sp>
      <p:sp>
        <p:nvSpPr>
          <p:cNvPr id="64" name="TextBox 63"/>
          <p:cNvSpPr txBox="1"/>
          <p:nvPr/>
        </p:nvSpPr>
        <p:spPr>
          <a:xfrm>
            <a:off x="179512" y="5733256"/>
            <a:ext cx="75557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hlinkClick r:id="rId31" action="ppaction://hlinksldjump"/>
              </a:rPr>
              <a:t>31</a:t>
            </a:r>
            <a:endParaRPr lang="ru-RU" sz="4000" dirty="0"/>
          </a:p>
        </p:txBody>
      </p:sp>
      <p:sp>
        <p:nvSpPr>
          <p:cNvPr id="65" name="TextBox 64"/>
          <p:cNvSpPr txBox="1"/>
          <p:nvPr/>
        </p:nvSpPr>
        <p:spPr>
          <a:xfrm>
            <a:off x="1043608" y="5733256"/>
            <a:ext cx="79208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hlinkClick r:id="rId32" action="ppaction://hlinksldjump"/>
              </a:rPr>
              <a:t>32</a:t>
            </a:r>
            <a:endParaRPr lang="ru-RU" sz="4000" dirty="0"/>
          </a:p>
        </p:txBody>
      </p:sp>
      <p:sp>
        <p:nvSpPr>
          <p:cNvPr id="66" name="TextBox 65"/>
          <p:cNvSpPr txBox="1"/>
          <p:nvPr/>
        </p:nvSpPr>
        <p:spPr>
          <a:xfrm>
            <a:off x="1907704" y="5733256"/>
            <a:ext cx="79208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hlinkClick r:id="rId33" action="ppaction://hlinksldjump"/>
              </a:rPr>
              <a:t>33</a:t>
            </a:r>
            <a:endParaRPr lang="ru-RU" sz="4000" dirty="0"/>
          </a:p>
        </p:txBody>
      </p:sp>
      <p:sp>
        <p:nvSpPr>
          <p:cNvPr id="67" name="TextBox 66"/>
          <p:cNvSpPr txBox="1"/>
          <p:nvPr/>
        </p:nvSpPr>
        <p:spPr>
          <a:xfrm>
            <a:off x="2771800" y="5733256"/>
            <a:ext cx="79208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hlinkClick r:id="rId34" action="ppaction://hlinksldjump"/>
              </a:rPr>
              <a:t>34</a:t>
            </a:r>
            <a:endParaRPr lang="ru-RU" sz="4000" dirty="0"/>
          </a:p>
        </p:txBody>
      </p:sp>
      <p:sp>
        <p:nvSpPr>
          <p:cNvPr id="68" name="TextBox 67"/>
          <p:cNvSpPr txBox="1"/>
          <p:nvPr/>
        </p:nvSpPr>
        <p:spPr>
          <a:xfrm>
            <a:off x="3635896" y="5733256"/>
            <a:ext cx="79208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hlinkClick r:id="rId35" action="ppaction://hlinksldjump"/>
              </a:rPr>
              <a:t>35</a:t>
            </a:r>
            <a:endParaRPr lang="ru-RU" sz="4000" dirty="0"/>
          </a:p>
        </p:txBody>
      </p:sp>
      <p:sp>
        <p:nvSpPr>
          <p:cNvPr id="69" name="TextBox 68"/>
          <p:cNvSpPr txBox="1"/>
          <p:nvPr/>
        </p:nvSpPr>
        <p:spPr>
          <a:xfrm>
            <a:off x="4716016" y="5733256"/>
            <a:ext cx="79208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hlinkClick r:id="rId36" action="ppaction://hlinksldjump"/>
              </a:rPr>
              <a:t>36</a:t>
            </a:r>
            <a:endParaRPr lang="ru-RU" sz="4000" dirty="0"/>
          </a:p>
        </p:txBody>
      </p:sp>
      <p:sp>
        <p:nvSpPr>
          <p:cNvPr id="70" name="TextBox 69"/>
          <p:cNvSpPr txBox="1"/>
          <p:nvPr/>
        </p:nvSpPr>
        <p:spPr>
          <a:xfrm>
            <a:off x="5580112" y="5733256"/>
            <a:ext cx="79208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hlinkClick r:id="rId37" action="ppaction://hlinksldjump"/>
              </a:rPr>
              <a:t>37</a:t>
            </a:r>
            <a:endParaRPr lang="ru-RU" sz="4000" dirty="0"/>
          </a:p>
        </p:txBody>
      </p:sp>
      <p:sp>
        <p:nvSpPr>
          <p:cNvPr id="71" name="TextBox 70"/>
          <p:cNvSpPr txBox="1"/>
          <p:nvPr/>
        </p:nvSpPr>
        <p:spPr>
          <a:xfrm>
            <a:off x="6444208" y="5733256"/>
            <a:ext cx="79208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hlinkClick r:id="rId38" action="ppaction://hlinksldjump"/>
              </a:rPr>
              <a:t>38</a:t>
            </a:r>
            <a:endParaRPr lang="ru-RU" sz="4000" dirty="0"/>
          </a:p>
        </p:txBody>
      </p:sp>
      <p:sp>
        <p:nvSpPr>
          <p:cNvPr id="72" name="TextBox 71"/>
          <p:cNvSpPr txBox="1"/>
          <p:nvPr/>
        </p:nvSpPr>
        <p:spPr>
          <a:xfrm>
            <a:off x="7308304" y="5733256"/>
            <a:ext cx="79208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hlinkClick r:id="rId39" action="ppaction://hlinksldjump"/>
              </a:rPr>
              <a:t>39</a:t>
            </a:r>
            <a:endParaRPr lang="ru-RU" sz="4000" dirty="0"/>
          </a:p>
        </p:txBody>
      </p:sp>
      <p:sp>
        <p:nvSpPr>
          <p:cNvPr id="73" name="TextBox 72"/>
          <p:cNvSpPr txBox="1"/>
          <p:nvPr/>
        </p:nvSpPr>
        <p:spPr>
          <a:xfrm>
            <a:off x="8172400" y="5733256"/>
            <a:ext cx="79208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hlinkClick r:id="rId40" action="ppaction://hlinksldjump"/>
              </a:rPr>
              <a:t>40</a:t>
            </a:r>
            <a:endParaRPr lang="ru-RU" sz="4000" dirty="0"/>
          </a:p>
        </p:txBody>
      </p:sp>
      <p:sp>
        <p:nvSpPr>
          <p:cNvPr id="74" name="TextBox 73"/>
          <p:cNvSpPr txBox="1"/>
          <p:nvPr/>
        </p:nvSpPr>
        <p:spPr>
          <a:xfrm>
            <a:off x="179512" y="2204864"/>
            <a:ext cx="79208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hlinkClick r:id="rId41" action="ppaction://hlinksldjump"/>
              </a:rPr>
              <a:t>1</a:t>
            </a:r>
            <a:endParaRPr lang="ru-RU" sz="4000" dirty="0"/>
          </a:p>
        </p:txBody>
      </p:sp>
      <p:sp>
        <p:nvSpPr>
          <p:cNvPr id="75" name="TextBox 74"/>
          <p:cNvSpPr txBox="1"/>
          <p:nvPr/>
        </p:nvSpPr>
        <p:spPr>
          <a:xfrm>
            <a:off x="4286704" y="1847483"/>
            <a:ext cx="720080" cy="461665"/>
          </a:xfrm>
          <a:prstGeom prst="rect">
            <a:avLst/>
          </a:prstGeom>
          <a:solidFill>
            <a:srgbClr val="E661E9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100</a:t>
            </a:r>
            <a:endParaRPr lang="ru-RU" sz="2400" dirty="0"/>
          </a:p>
        </p:txBody>
      </p:sp>
      <p:sp>
        <p:nvSpPr>
          <p:cNvPr id="76" name="TextBox 75"/>
          <p:cNvSpPr txBox="1"/>
          <p:nvPr/>
        </p:nvSpPr>
        <p:spPr>
          <a:xfrm>
            <a:off x="4240533" y="2989400"/>
            <a:ext cx="72008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200</a:t>
            </a:r>
            <a:endParaRPr lang="ru-RU" sz="2400" dirty="0"/>
          </a:p>
        </p:txBody>
      </p:sp>
      <p:sp>
        <p:nvSpPr>
          <p:cNvPr id="77" name="TextBox 76"/>
          <p:cNvSpPr txBox="1"/>
          <p:nvPr/>
        </p:nvSpPr>
        <p:spPr>
          <a:xfrm>
            <a:off x="4240533" y="4166193"/>
            <a:ext cx="720080" cy="461665"/>
          </a:xfrm>
          <a:prstGeom prst="rect">
            <a:avLst/>
          </a:prstGeom>
          <a:solidFill>
            <a:srgbClr val="3CF62E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300</a:t>
            </a:r>
            <a:endParaRPr lang="ru-RU" sz="2400" dirty="0"/>
          </a:p>
        </p:txBody>
      </p:sp>
      <p:sp>
        <p:nvSpPr>
          <p:cNvPr id="78" name="TextBox 77"/>
          <p:cNvSpPr txBox="1"/>
          <p:nvPr/>
        </p:nvSpPr>
        <p:spPr>
          <a:xfrm>
            <a:off x="4240533" y="5342509"/>
            <a:ext cx="72008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500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MS900116612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pic>
        <p:nvPicPr>
          <p:cNvPr id="31" name="MS90007482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60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50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40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30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20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10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DC7C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9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CB2B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8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B97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7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A7A7D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6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95D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5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83E4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4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7252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3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6161B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2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1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52320" y="188640"/>
            <a:ext cx="1547664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/>
              <a:t>17</a:t>
            </a:r>
            <a:endParaRPr lang="ru-RU" sz="9600" dirty="0"/>
          </a:p>
        </p:txBody>
      </p:sp>
      <p:sp>
        <p:nvSpPr>
          <p:cNvPr id="24" name="TextBox 23"/>
          <p:cNvSpPr txBox="1"/>
          <p:nvPr/>
        </p:nvSpPr>
        <p:spPr>
          <a:xfrm>
            <a:off x="539552" y="2996952"/>
            <a:ext cx="82089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Воздушный шар, под действием постоянно дующего ветра, летит строго на восток. В каком направлении развивается флаг в его гондоле?</a:t>
            </a:r>
            <a:endParaRPr lang="ru-RU" sz="3200" dirty="0"/>
          </a:p>
        </p:txBody>
      </p:sp>
      <p:sp>
        <p:nvSpPr>
          <p:cNvPr id="22" name="TextBox 21">
            <a:hlinkClick r:id="rId8" action="ppaction://hlinksldjump"/>
          </p:cNvPr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0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40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3905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405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6905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8405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9905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1405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905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4405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905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7405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94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MS900116612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pic>
        <p:nvPicPr>
          <p:cNvPr id="31" name="MS90007482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60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50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40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30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20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10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DC7C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9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CB2B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8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B97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7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A7A7D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6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95D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5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83E4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4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7252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3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6161B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2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1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52320" y="188640"/>
            <a:ext cx="1547664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/>
              <a:t>18</a:t>
            </a:r>
            <a:endParaRPr lang="ru-RU" sz="9600" dirty="0"/>
          </a:p>
        </p:txBody>
      </p:sp>
      <p:sp>
        <p:nvSpPr>
          <p:cNvPr id="24" name="TextBox 23"/>
          <p:cNvSpPr txBox="1"/>
          <p:nvPr/>
        </p:nvSpPr>
        <p:spPr>
          <a:xfrm>
            <a:off x="467544" y="3212976"/>
            <a:ext cx="81369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За какое время Земля делает 1 оборот вокруг своей оси?</a:t>
            </a:r>
            <a:endParaRPr lang="ru-RU" sz="3200" dirty="0"/>
          </a:p>
        </p:txBody>
      </p:sp>
      <p:sp>
        <p:nvSpPr>
          <p:cNvPr id="22" name="TextBox 21">
            <a:hlinkClick r:id="rId8" action="ppaction://hlinksldjump"/>
          </p:cNvPr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0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40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3905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405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6905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8405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9905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1405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905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4405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905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7405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94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MS900116612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pic>
        <p:nvPicPr>
          <p:cNvPr id="31" name="MS90007482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60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50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40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30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20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10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DC7C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9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CB2B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8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B97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7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A7A7D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6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95D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5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83E4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4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7252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3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6161B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2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1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52320" y="188640"/>
            <a:ext cx="1547664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/>
              <a:t>19</a:t>
            </a:r>
            <a:endParaRPr lang="ru-RU" sz="96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123728" y="3717032"/>
            <a:ext cx="5112568" cy="0"/>
          </a:xfrm>
          <a:prstGeom prst="line">
            <a:avLst/>
          </a:prstGeom>
          <a:ln w="76200" cmpd="thickThin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авнобедренный треугольник 23"/>
          <p:cNvSpPr/>
          <p:nvPr/>
        </p:nvSpPr>
        <p:spPr>
          <a:xfrm>
            <a:off x="4499992" y="1196752"/>
            <a:ext cx="288032" cy="72008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3347864" y="1196752"/>
            <a:ext cx="266429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43808" y="1772816"/>
            <a:ext cx="1080120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А</a:t>
            </a:r>
            <a:endParaRPr lang="ru-RU" sz="3600" dirty="0"/>
          </a:p>
        </p:txBody>
      </p:sp>
      <p:sp>
        <p:nvSpPr>
          <p:cNvPr id="39" name="TextBox 38"/>
          <p:cNvSpPr txBox="1"/>
          <p:nvPr/>
        </p:nvSpPr>
        <p:spPr>
          <a:xfrm>
            <a:off x="5724128" y="1772816"/>
            <a:ext cx="504056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ж</a:t>
            </a:r>
            <a:endParaRPr lang="ru-RU" sz="3600" dirty="0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3347864" y="1196752"/>
            <a:ext cx="0" cy="576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6012160" y="1196752"/>
            <a:ext cx="0" cy="576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Трапеция 46"/>
          <p:cNvSpPr/>
          <p:nvPr/>
        </p:nvSpPr>
        <p:spPr>
          <a:xfrm flipV="1">
            <a:off x="2411760" y="2492896"/>
            <a:ext cx="4464496" cy="1152128"/>
          </a:xfrm>
          <a:prstGeom prst="trapezoid">
            <a:avLst>
              <a:gd name="adj" fmla="val 35317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683568" y="3861048"/>
            <a:ext cx="799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На равноплечих весах подвешены железное и алюминиевое тело одинаковой массы. Какое тело перевесит, если тела опустить в воду?</a:t>
            </a:r>
            <a:endParaRPr lang="ru-RU" sz="3600" dirty="0"/>
          </a:p>
        </p:txBody>
      </p:sp>
      <p:sp>
        <p:nvSpPr>
          <p:cNvPr id="22" name="TextBox 21">
            <a:hlinkClick r:id="rId8" action="ppaction://hlinksldjump"/>
          </p:cNvPr>
          <p:cNvSpPr txBox="1"/>
          <p:nvPr/>
        </p:nvSpPr>
        <p:spPr>
          <a:xfrm>
            <a:off x="178671" y="169786"/>
            <a:ext cx="1585018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0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40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3905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405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6905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8405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9905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1405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905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4405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905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7405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94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MS900116612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pic>
        <p:nvPicPr>
          <p:cNvPr id="31" name="MS90007482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60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50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40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30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20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10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DC7C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9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CB2B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8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B97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7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A7A7D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6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95D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5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83E4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4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7252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3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6161B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2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1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52320" y="188640"/>
            <a:ext cx="1547664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/>
              <a:t>20</a:t>
            </a:r>
            <a:endParaRPr lang="ru-RU" sz="9600" dirty="0"/>
          </a:p>
        </p:txBody>
      </p:sp>
      <p:sp>
        <p:nvSpPr>
          <p:cNvPr id="24" name="TextBox 23"/>
          <p:cNvSpPr txBox="1"/>
          <p:nvPr/>
        </p:nvSpPr>
        <p:spPr>
          <a:xfrm>
            <a:off x="539552" y="3212976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Почему сверхзвуковые самолеты летают, как правило, на больших высотах?</a:t>
            </a:r>
            <a:endParaRPr lang="ru-RU" sz="3200" dirty="0"/>
          </a:p>
        </p:txBody>
      </p:sp>
      <p:sp>
        <p:nvSpPr>
          <p:cNvPr id="22" name="TextBox 21">
            <a:hlinkClick r:id="rId8" action="ppaction://hlinksldjump"/>
          </p:cNvPr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0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40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3905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405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6905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8405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9905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1405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905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4405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905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7405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94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MS900116612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pic>
        <p:nvPicPr>
          <p:cNvPr id="31" name="MS90007482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60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50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40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30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20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10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DC7C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9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CB2B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8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B97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7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A7A7D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6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95D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5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83E4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4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7252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3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6161B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2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1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52320" y="188640"/>
            <a:ext cx="1547664" cy="1569660"/>
          </a:xfrm>
          <a:prstGeom prst="rect">
            <a:avLst/>
          </a:prstGeom>
          <a:solidFill>
            <a:srgbClr val="3CF62E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/>
              <a:t>21</a:t>
            </a:r>
            <a:endParaRPr lang="ru-RU" sz="9600" dirty="0"/>
          </a:p>
        </p:txBody>
      </p:sp>
      <p:sp>
        <p:nvSpPr>
          <p:cNvPr id="24" name="TextBox 23"/>
          <p:cNvSpPr txBox="1"/>
          <p:nvPr/>
        </p:nvSpPr>
        <p:spPr>
          <a:xfrm>
            <a:off x="395536" y="2852936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Как с помощью нитки и линейки найти точку пересечения медиан треугольника?</a:t>
            </a:r>
            <a:endParaRPr lang="ru-RU" sz="3200" dirty="0"/>
          </a:p>
        </p:txBody>
      </p:sp>
      <p:sp>
        <p:nvSpPr>
          <p:cNvPr id="22" name="TextBox 21">
            <a:hlinkClick r:id="rId8" action="ppaction://hlinksldjump"/>
          </p:cNvPr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0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40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3905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405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6905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8405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9905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1405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905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4405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905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7405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94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MS900116612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pic>
        <p:nvPicPr>
          <p:cNvPr id="31" name="MS90007482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60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50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40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30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20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10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DC7C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9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CB2B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8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B97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7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A7A7D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6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95D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5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83E4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4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7252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3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6161B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2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1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52320" y="188640"/>
            <a:ext cx="1547664" cy="1569660"/>
          </a:xfrm>
          <a:prstGeom prst="rect">
            <a:avLst/>
          </a:prstGeom>
          <a:solidFill>
            <a:srgbClr val="3CF62E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/>
              <a:t>22</a:t>
            </a:r>
            <a:endParaRPr lang="ru-RU" sz="9600" dirty="0"/>
          </a:p>
        </p:txBody>
      </p:sp>
      <p:sp>
        <p:nvSpPr>
          <p:cNvPr id="22" name="TextBox 21">
            <a:hlinkClick r:id="rId8" action="ppaction://hlinksldjump"/>
          </p:cNvPr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0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3528" y="1859340"/>
            <a:ext cx="8640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Винтик и </a:t>
            </a:r>
            <a:r>
              <a:rPr lang="ru-RU" sz="2800" dirty="0" err="1" smtClean="0"/>
              <a:t>Шпунтик</a:t>
            </a:r>
            <a:r>
              <a:rPr lang="ru-RU" sz="2800" dirty="0" smtClean="0"/>
              <a:t> заметили, что двигатель их автомобиля потребляет слишком много топлива и взялись за исправление его недостатков. В результате усовершенствования, сделанного Винтиком удалось снизить потребление </a:t>
            </a:r>
            <a:r>
              <a:rPr lang="ru-RU" sz="2800" dirty="0" err="1" smtClean="0"/>
              <a:t>толива</a:t>
            </a:r>
            <a:r>
              <a:rPr lang="ru-RU" sz="2800" dirty="0" smtClean="0"/>
              <a:t> на 30%, а в результате работы </a:t>
            </a:r>
            <a:r>
              <a:rPr lang="ru-RU" sz="2800" dirty="0" err="1" smtClean="0"/>
              <a:t>Шпунтика</a:t>
            </a:r>
            <a:r>
              <a:rPr lang="ru-RU" sz="2800" dirty="0" smtClean="0"/>
              <a:t> ещё на 20%. На сколько всего процентов удалось снизить потребление топлива автомобилем?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40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3905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405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6905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8405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9905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1405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905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4405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905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7405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94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MS900116612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pic>
        <p:nvPicPr>
          <p:cNvPr id="31" name="MS90007482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60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50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40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30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20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10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DC7C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9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CB2B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8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B97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7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A7A7D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6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95D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5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83E4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4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7252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3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6161B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2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1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52320" y="188640"/>
            <a:ext cx="1547664" cy="1569660"/>
          </a:xfrm>
          <a:prstGeom prst="rect">
            <a:avLst/>
          </a:prstGeom>
          <a:solidFill>
            <a:srgbClr val="3CF62E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/>
              <a:t>23</a:t>
            </a:r>
            <a:endParaRPr lang="ru-RU" sz="9600" dirty="0"/>
          </a:p>
        </p:txBody>
      </p:sp>
      <p:sp>
        <p:nvSpPr>
          <p:cNvPr id="22" name="TextBox 21">
            <a:hlinkClick r:id="rId8" action="ppaction://hlinksldjump"/>
          </p:cNvPr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0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1916832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 Стране Чудес проводилось следствие по делу об украденном бульоне. На суде Мартовский Заяц заявил, что бульон украл Болванчик. Соня и Болванчик тоже дали показания, но что они сказали, никто не запомнил, а запись смыло Алисиными слезами. В ходе судебного заседания выяснилось, что бульон украл лишь один из подсудимых и что только он дал правдивые показания. Так кто украл бульон? 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40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3905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405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6905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8405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9905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1405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905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4405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905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7405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94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MS900116612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pic>
        <p:nvPicPr>
          <p:cNvPr id="31" name="MS90007482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60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50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40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30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20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10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DC7C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9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CB2B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8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B97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7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A7A7D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6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95D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5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83E4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4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7252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3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6161B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2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1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7584" y="263691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Самая большая хорда в круге.</a:t>
            </a:r>
            <a:endParaRPr lang="ru-RU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7452320" y="188640"/>
            <a:ext cx="1547664" cy="1569660"/>
          </a:xfrm>
          <a:prstGeom prst="rect">
            <a:avLst/>
          </a:prstGeom>
          <a:solidFill>
            <a:srgbClr val="3CF62E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/>
              <a:t>24</a:t>
            </a:r>
            <a:endParaRPr lang="ru-RU" sz="9600" dirty="0"/>
          </a:p>
        </p:txBody>
      </p:sp>
      <p:sp>
        <p:nvSpPr>
          <p:cNvPr id="22" name="TextBox 21">
            <a:hlinkClick r:id="rId8" action="ppaction://hlinksldjump"/>
          </p:cNvPr>
          <p:cNvSpPr txBox="1"/>
          <p:nvPr/>
        </p:nvSpPr>
        <p:spPr>
          <a:xfrm>
            <a:off x="181180" y="188640"/>
            <a:ext cx="1584176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0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40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3905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405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6905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8405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9905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1405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905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4405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905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7405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94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MS900116612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pic>
        <p:nvPicPr>
          <p:cNvPr id="31" name="MS90007482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60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50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40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30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20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10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DC7C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9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CB2B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8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B97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7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A7A7D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6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95D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5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83E4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4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7252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3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6161B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2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1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52320" y="188640"/>
            <a:ext cx="1547664" cy="1569660"/>
          </a:xfrm>
          <a:prstGeom prst="rect">
            <a:avLst/>
          </a:prstGeom>
          <a:solidFill>
            <a:srgbClr val="3CF62E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/>
              <a:t>25</a:t>
            </a:r>
            <a:endParaRPr lang="ru-RU" sz="9600" dirty="0"/>
          </a:p>
        </p:txBody>
      </p:sp>
      <p:sp>
        <p:nvSpPr>
          <p:cNvPr id="24" name="TextBox 23"/>
          <p:cNvSpPr txBox="1"/>
          <p:nvPr/>
        </p:nvSpPr>
        <p:spPr>
          <a:xfrm>
            <a:off x="683568" y="2204864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Часть прямой, ограниченная с одной стороны?</a:t>
            </a:r>
            <a:endParaRPr lang="ru-RU" sz="3200" dirty="0"/>
          </a:p>
        </p:txBody>
      </p:sp>
      <p:sp>
        <p:nvSpPr>
          <p:cNvPr id="22" name="TextBox 21">
            <a:hlinkClick r:id="rId8" action="ppaction://hlinksldjump"/>
          </p:cNvPr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3CF62E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0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40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3905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405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6905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8405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9905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1405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905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4405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905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7405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94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MS900116612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pic>
        <p:nvPicPr>
          <p:cNvPr id="31" name="MS90007482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60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50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40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30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20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10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DC7C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9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CB2B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8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B97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7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A7A7D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6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95D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5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83E4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4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7252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3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6161B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2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1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52320" y="188640"/>
            <a:ext cx="1547664" cy="1569660"/>
          </a:xfrm>
          <a:prstGeom prst="rect">
            <a:avLst/>
          </a:prstGeom>
          <a:solidFill>
            <a:srgbClr val="3CF62E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/>
              <a:t>26</a:t>
            </a:r>
            <a:endParaRPr lang="ru-RU" sz="9600" dirty="0"/>
          </a:p>
        </p:txBody>
      </p:sp>
      <p:sp>
        <p:nvSpPr>
          <p:cNvPr id="24" name="TextBox 23"/>
          <p:cNvSpPr txBox="1"/>
          <p:nvPr/>
        </p:nvSpPr>
        <p:spPr>
          <a:xfrm>
            <a:off x="179512" y="1758300"/>
            <a:ext cx="89644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Когда мальчик вышел из школы, находящейся в 600 метрах от дома, заметившая его собака побежала навстречу. Она так обрадовалась, что бежала в 10 раз быстрее мальчика. Когда они встретились собака повернула назад к дому, потом опять к мальчику, она так и бегала </a:t>
            </a:r>
            <a:r>
              <a:rPr lang="ru-RU" sz="3200" dirty="0"/>
              <a:t>от мальчика до пристани и </a:t>
            </a:r>
            <a:r>
              <a:rPr lang="ru-RU" sz="3200" dirty="0" smtClean="0"/>
              <a:t>обратно, пока мальчик не вернулся домой. Какое расстояние пробежала за это время собака? </a:t>
            </a:r>
            <a:endParaRPr lang="ru-RU" sz="3200" dirty="0"/>
          </a:p>
        </p:txBody>
      </p:sp>
      <p:sp>
        <p:nvSpPr>
          <p:cNvPr id="22" name="TextBox 21">
            <a:hlinkClick r:id="rId8" action="ppaction://hlinksldjump"/>
          </p:cNvPr>
          <p:cNvSpPr txBox="1"/>
          <p:nvPr/>
        </p:nvSpPr>
        <p:spPr>
          <a:xfrm>
            <a:off x="183531" y="188640"/>
            <a:ext cx="1580157" cy="1569660"/>
          </a:xfrm>
          <a:prstGeom prst="rect">
            <a:avLst/>
          </a:prstGeom>
          <a:solidFill>
            <a:srgbClr val="3CF62E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0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40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3905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405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6905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8405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9905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1405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905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4405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905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7405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94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ka600\AppData\Local\Microsoft\Windows\Temporary Internet Files\Content.IE5\8FUYWDJ4\MP900403514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9" name="Picture 5" descr="C:\Users\ka600\AppData\Local\Microsoft\Windows\Temporary Internet Files\Content.IE5\8FUYWDJ4\MP900442201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C:\Users\ka600\AppData\Local\Microsoft\Windows\Temporary Internet Files\Content.IE5\QCRQLCP5\MP900442273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ka600\AppData\Local\Microsoft\Windows\Temporary Internet Files\Content.IE5\75P2V0VX\MP900448675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MS900074798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79512" y="6309320"/>
            <a:ext cx="304800" cy="3048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339752" y="5934670"/>
            <a:ext cx="63390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ПОЗДРАВЛЯЕМ!!!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188640"/>
            <a:ext cx="22477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УРА!!!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5576" y="4581128"/>
            <a:ext cx="22477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УРА!!!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60232" y="476672"/>
            <a:ext cx="22477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УРА!!!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MS900082208[1]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896607" y="614853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ntr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86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4848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3" grpId="0"/>
      <p:bldP spid="16" grpId="0"/>
      <p:bldP spid="17" grpId="0"/>
      <p:bldP spid="17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MS900116612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pic>
        <p:nvPicPr>
          <p:cNvPr id="31" name="MS90007482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60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50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40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30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20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10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DC7C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9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CB2B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8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B97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7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A7A7D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6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95D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5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83E4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4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7252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3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6161B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2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1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52320" y="188640"/>
            <a:ext cx="1547664" cy="1569660"/>
          </a:xfrm>
          <a:prstGeom prst="rect">
            <a:avLst/>
          </a:prstGeom>
          <a:solidFill>
            <a:srgbClr val="3CF62E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/>
              <a:t>27</a:t>
            </a:r>
            <a:endParaRPr lang="ru-RU" sz="96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67544" y="2780928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В какой воде пресной или соленой больше осадка судна?</a:t>
            </a:r>
            <a:endParaRPr lang="ru-RU" sz="3200" dirty="0"/>
          </a:p>
        </p:txBody>
      </p:sp>
      <p:sp>
        <p:nvSpPr>
          <p:cNvPr id="22" name="TextBox 21">
            <a:hlinkClick r:id="rId8" action="ppaction://hlinksldjump"/>
          </p:cNvPr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3CF62E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0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40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3905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405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6905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8405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9905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1405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905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4405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905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7405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94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MS900116612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pic>
        <p:nvPicPr>
          <p:cNvPr id="31" name="MS90007482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60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50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40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30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20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10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DC7C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9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CB2B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8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B97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7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A7A7D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6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95D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5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83E4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4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7252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3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6161B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2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1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52320" y="188640"/>
            <a:ext cx="1547664" cy="1569660"/>
          </a:xfrm>
          <a:prstGeom prst="rect">
            <a:avLst/>
          </a:prstGeom>
          <a:solidFill>
            <a:srgbClr val="3CF62E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/>
              <a:t>28</a:t>
            </a:r>
            <a:endParaRPr lang="ru-RU" sz="9600" dirty="0"/>
          </a:p>
        </p:txBody>
      </p:sp>
      <p:sp>
        <p:nvSpPr>
          <p:cNvPr id="24" name="TextBox 23"/>
          <p:cNvSpPr txBox="1"/>
          <p:nvPr/>
        </p:nvSpPr>
        <p:spPr>
          <a:xfrm>
            <a:off x="395536" y="2132856"/>
            <a:ext cx="84249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Высота этажа в доме 3 метра. Мальчик бежит в верх по лестнице со скорость 1 м/с. Сколько времени ему потребуется,  чтобы подняться с первого на пятый этаж?</a:t>
            </a:r>
            <a:endParaRPr lang="ru-RU" sz="4400" dirty="0"/>
          </a:p>
        </p:txBody>
      </p:sp>
      <p:sp>
        <p:nvSpPr>
          <p:cNvPr id="22" name="TextBox 21">
            <a:hlinkClick r:id="rId8" action="ppaction://hlinksldjump"/>
          </p:cNvPr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3CF62E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0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40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3905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405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6905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8405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9905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1405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905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4405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905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7405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94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MS900116612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pic>
        <p:nvPicPr>
          <p:cNvPr id="31" name="MS90007482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60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50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40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30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20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10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DC7C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9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CB2B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8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B97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7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A7A7D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6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95D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5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83E4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4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7252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3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6161B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2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1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52320" y="188640"/>
            <a:ext cx="1547664" cy="1569660"/>
          </a:xfrm>
          <a:prstGeom prst="rect">
            <a:avLst/>
          </a:prstGeom>
          <a:solidFill>
            <a:srgbClr val="3CF62E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/>
              <a:t>29</a:t>
            </a:r>
            <a:endParaRPr lang="ru-RU" sz="96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39552" y="2780928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Как без помощи посторонних предметов можно уменьшить давление своего тела на лёд?</a:t>
            </a:r>
            <a:endParaRPr lang="ru-RU" sz="3200" dirty="0"/>
          </a:p>
        </p:txBody>
      </p:sp>
      <p:sp>
        <p:nvSpPr>
          <p:cNvPr id="22" name="TextBox 21">
            <a:hlinkClick r:id="rId8" action="ppaction://hlinksldjump"/>
          </p:cNvPr>
          <p:cNvSpPr txBox="1"/>
          <p:nvPr/>
        </p:nvSpPr>
        <p:spPr>
          <a:xfrm>
            <a:off x="184587" y="188640"/>
            <a:ext cx="1584176" cy="1569660"/>
          </a:xfrm>
          <a:prstGeom prst="rect">
            <a:avLst/>
          </a:prstGeom>
          <a:solidFill>
            <a:srgbClr val="3CF62E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0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40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3905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405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6905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8405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9905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1405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905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4405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905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7405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94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MS900116612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pic>
        <p:nvPicPr>
          <p:cNvPr id="31" name="MS90007482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60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50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40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30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20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10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DC7C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9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CB2B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8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B97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7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A7A7D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6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95D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5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83E4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4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7252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3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6161B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2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1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52320" y="188640"/>
            <a:ext cx="1547664" cy="1569660"/>
          </a:xfrm>
          <a:prstGeom prst="rect">
            <a:avLst/>
          </a:prstGeom>
          <a:solidFill>
            <a:srgbClr val="3CF62E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/>
              <a:t>30</a:t>
            </a:r>
            <a:endParaRPr lang="ru-RU" sz="96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23528" y="2564904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Почему электрические провода всегда подвешивают так, чтобы они немного провисали?</a:t>
            </a:r>
          </a:p>
        </p:txBody>
      </p:sp>
      <p:sp>
        <p:nvSpPr>
          <p:cNvPr id="22" name="TextBox 21">
            <a:hlinkClick r:id="rId8" action="ppaction://hlinksldjump"/>
          </p:cNvPr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3CF62E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0</a:t>
            </a:r>
            <a:endParaRPr lang="ru-RU" sz="9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40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3905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405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6905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8405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9905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1405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905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4405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905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7405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94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MS900116612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pic>
        <p:nvPicPr>
          <p:cNvPr id="31" name="MS90007482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60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50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40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30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20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10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DC7C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9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CB2B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8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B97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7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A7A7D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6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95D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5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83E4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4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7252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3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6161B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2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1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52320" y="188640"/>
            <a:ext cx="1547664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/>
              <a:t>31</a:t>
            </a:r>
            <a:endParaRPr lang="ru-RU" sz="9600" dirty="0"/>
          </a:p>
        </p:txBody>
      </p:sp>
      <p:sp>
        <p:nvSpPr>
          <p:cNvPr id="24" name="TextBox 23"/>
          <p:cNvSpPr txBox="1"/>
          <p:nvPr/>
        </p:nvSpPr>
        <p:spPr>
          <a:xfrm>
            <a:off x="467544" y="2708920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Индийцы называли его «</a:t>
            </a:r>
            <a:r>
              <a:rPr lang="ru-RU" sz="3200" dirty="0" err="1" smtClean="0"/>
              <a:t>сунья</a:t>
            </a:r>
            <a:r>
              <a:rPr lang="ru-RU" sz="3200" dirty="0" smtClean="0"/>
              <a:t>», арабские математики – «</a:t>
            </a:r>
            <a:r>
              <a:rPr lang="ru-RU" sz="3200" dirty="0" err="1" smtClean="0"/>
              <a:t>сифр</a:t>
            </a:r>
            <a:r>
              <a:rPr lang="ru-RU" sz="3200" dirty="0" smtClean="0"/>
              <a:t>». Как мы его сейчас называем?</a:t>
            </a:r>
            <a:endParaRPr lang="ru-RU" sz="3200" dirty="0"/>
          </a:p>
        </p:txBody>
      </p:sp>
      <p:sp>
        <p:nvSpPr>
          <p:cNvPr id="22" name="TextBox 21">
            <a:hlinkClick r:id="rId8" action="ppaction://hlinksldjump"/>
          </p:cNvPr>
          <p:cNvSpPr txBox="1"/>
          <p:nvPr/>
        </p:nvSpPr>
        <p:spPr>
          <a:xfrm>
            <a:off x="169488" y="188640"/>
            <a:ext cx="1584176" cy="1569660"/>
          </a:xfrm>
          <a:prstGeom prst="rect">
            <a:avLst/>
          </a:prstGeom>
          <a:solidFill>
            <a:srgbClr val="3CF62E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0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40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3905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405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6905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8405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9905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1405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905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4405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905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7405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94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MS900116612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pic>
        <p:nvPicPr>
          <p:cNvPr id="31" name="MS90007482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60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50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40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30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20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10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DC7C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9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CB2B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8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B97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7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A7A7D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6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95D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5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83E4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4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7252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3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6161B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2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1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52320" y="188640"/>
            <a:ext cx="1547664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/>
              <a:t>32</a:t>
            </a:r>
            <a:endParaRPr lang="ru-RU" sz="9600" dirty="0"/>
          </a:p>
        </p:txBody>
      </p:sp>
      <p:sp>
        <p:nvSpPr>
          <p:cNvPr id="24" name="TextBox 23"/>
          <p:cNvSpPr txBox="1"/>
          <p:nvPr/>
        </p:nvSpPr>
        <p:spPr>
          <a:xfrm>
            <a:off x="323528" y="2780928"/>
            <a:ext cx="84969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Это название происходит от двух латинских слов «дважды» и «секу». Буквально рассекающая на две части. О чем идет речь?</a:t>
            </a:r>
            <a:endParaRPr lang="ru-RU" sz="3200" dirty="0"/>
          </a:p>
        </p:txBody>
      </p:sp>
      <p:sp>
        <p:nvSpPr>
          <p:cNvPr id="22" name="TextBox 21">
            <a:hlinkClick r:id="rId8" action="ppaction://hlinksldjump"/>
          </p:cNvPr>
          <p:cNvSpPr txBox="1"/>
          <p:nvPr/>
        </p:nvSpPr>
        <p:spPr>
          <a:xfrm>
            <a:off x="179512" y="188640"/>
            <a:ext cx="1589251" cy="1569660"/>
          </a:xfrm>
          <a:prstGeom prst="rect">
            <a:avLst/>
          </a:prstGeom>
          <a:solidFill>
            <a:srgbClr val="3CF62E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0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40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3905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405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6905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8405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9905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1405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905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4405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905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7405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94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MS900116612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pic>
        <p:nvPicPr>
          <p:cNvPr id="31" name="MS90007482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60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50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40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30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20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10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DC7C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9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CB2B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8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B97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7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A7A7D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6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95D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5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83E4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4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7252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3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6161B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2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1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52320" y="188640"/>
            <a:ext cx="1547664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/>
              <a:t>33</a:t>
            </a:r>
            <a:endParaRPr lang="ru-RU" sz="9600" dirty="0"/>
          </a:p>
        </p:txBody>
      </p:sp>
      <p:sp>
        <p:nvSpPr>
          <p:cNvPr id="24" name="TextBox 23"/>
          <p:cNvSpPr txBox="1"/>
          <p:nvPr/>
        </p:nvSpPr>
        <p:spPr>
          <a:xfrm>
            <a:off x="395536" y="2636912"/>
            <a:ext cx="84969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Мы, в отличии от египтян, римлян и славян, пользуемся позиционной системой счисления, в которой всего десять цифр, - «ступеньки». Что это за «ступеньки», перечислите их. </a:t>
            </a:r>
            <a:endParaRPr lang="ru-RU" sz="3200" dirty="0"/>
          </a:p>
        </p:txBody>
      </p:sp>
      <p:sp>
        <p:nvSpPr>
          <p:cNvPr id="22" name="TextBox 21">
            <a:hlinkClick r:id="rId8" action="ppaction://hlinksldjump"/>
          </p:cNvPr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3CF62E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0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40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3905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405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6905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8405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9905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1405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905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4405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905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7405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94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MS900116612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pic>
        <p:nvPicPr>
          <p:cNvPr id="31" name="MS90007482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60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50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40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30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20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10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DC7C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9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CB2B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8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B97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7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A7A7D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6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95D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5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83E4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4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7252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3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6161B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2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1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52320" y="188640"/>
            <a:ext cx="1547664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/>
              <a:t>34</a:t>
            </a:r>
            <a:endParaRPr lang="ru-RU" sz="9600" dirty="0"/>
          </a:p>
        </p:txBody>
      </p:sp>
      <p:sp>
        <p:nvSpPr>
          <p:cNvPr id="24" name="TextBox 23"/>
          <p:cNvSpPr txBox="1"/>
          <p:nvPr/>
        </p:nvSpPr>
        <p:spPr>
          <a:xfrm>
            <a:off x="539552" y="3356992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Слово, которым обозначается эта фигура, в переводе с греческого означает «натянутая тетива». Что это?</a:t>
            </a:r>
            <a:endParaRPr lang="ru-RU" sz="3200" dirty="0"/>
          </a:p>
        </p:txBody>
      </p:sp>
      <p:sp>
        <p:nvSpPr>
          <p:cNvPr id="22" name="TextBox 21">
            <a:hlinkClick r:id="rId8" action="ppaction://hlinksldjump"/>
          </p:cNvPr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3CF62E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0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40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3905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405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6905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8405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9905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1405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905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4405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905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7405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94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MS900116612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pic>
        <p:nvPicPr>
          <p:cNvPr id="31" name="MS90007482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60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50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40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30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20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10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DC7C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9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CB2B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8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B97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7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A7A7D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6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95D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5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83E4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4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7252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3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6161B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2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1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52320" y="188640"/>
            <a:ext cx="1547664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/>
              <a:t>35</a:t>
            </a:r>
            <a:endParaRPr lang="ru-RU" sz="9600" dirty="0"/>
          </a:p>
        </p:txBody>
      </p:sp>
      <p:sp>
        <p:nvSpPr>
          <p:cNvPr id="22" name="TextBox 21">
            <a:hlinkClick r:id="rId8" action="ppaction://hlinksldjump"/>
          </p:cNvPr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3CF62E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79512" y="1844824"/>
            <a:ext cx="87849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На острове рыцарей и лжецов (лжецы всегда лгут, рыцари всегда говорят правду) каждый болеет ровно за одну футбольную команду. В опросе приняли участие все жители острова. На вопрос «Болеете ли Вы за «Спартак»?» ответили «Да» 40% жителей. На аналогичный вопрос про «Зенит» утвердительно ответили 30%, про «Локомотив» - 50%, а про ЦСКА - 0%. Какой процент жителей острова действительно болеет за «Спартак»?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40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3905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405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6905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8405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9905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1405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905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4405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905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7405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94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MS900116612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pic>
        <p:nvPicPr>
          <p:cNvPr id="31" name="MS90007482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60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50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40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30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20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10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DC7C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9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CB2B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8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B97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7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A7A7D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6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95D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5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83E4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4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7252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3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6161B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2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1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52320" y="188640"/>
            <a:ext cx="1547664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/>
              <a:t>36</a:t>
            </a:r>
            <a:endParaRPr lang="ru-RU" sz="96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51520" y="1844824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К дощечке привязана железная гайка. Дощечка плавает в воде. Гайка лежит на дощечке. Потом гайку сбрасывают в воду, но дна она не касается. Как при этом изменится уровень  воды в сосуде?</a:t>
            </a:r>
            <a:endParaRPr lang="ru-RU" sz="3200" dirty="0"/>
          </a:p>
        </p:txBody>
      </p:sp>
      <p:sp>
        <p:nvSpPr>
          <p:cNvPr id="22" name="TextBox 21">
            <a:hlinkClick r:id="rId8" action="ppaction://hlinksldjump"/>
          </p:cNvPr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3CF62E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40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3905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405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6905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8405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9905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1405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905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4405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905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7405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94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MS900116612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pic>
        <p:nvPicPr>
          <p:cNvPr id="31" name="MS90007482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60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50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40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30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20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10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DC7C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9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CB2B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8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B97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7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A7A7D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6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95D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5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83E4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4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7252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3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6161B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2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1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5576" y="2060848"/>
            <a:ext cx="76328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Покупатель взял у продавца товара на 10 р. и дал 25 р. У продавца не нашлось сдачи, и он разменял деньги у соседа. Когда они расплатились и покупатель ушёл, сосед обнаружил, что 25 р. фальшивые. Продавец вернул соседу 25 р. и задумался. Какой убыток понёс продавец?</a:t>
            </a:r>
            <a:endParaRPr lang="ru-RU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7452320" y="188640"/>
            <a:ext cx="1547664" cy="1569660"/>
          </a:xfrm>
          <a:prstGeom prst="rect">
            <a:avLst/>
          </a:prstGeom>
          <a:solidFill>
            <a:srgbClr val="E661E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/>
              <a:t>1</a:t>
            </a:r>
            <a:endParaRPr lang="ru-RU" sz="9600" dirty="0"/>
          </a:p>
        </p:txBody>
      </p:sp>
      <p:sp>
        <p:nvSpPr>
          <p:cNvPr id="22" name="TextBox 21">
            <a:hlinkClick r:id="rId8" action="ppaction://hlinksldjump"/>
          </p:cNvPr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0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40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3905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405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6905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8405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9905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1405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905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4405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905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7405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94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MS900116612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pic>
        <p:nvPicPr>
          <p:cNvPr id="31" name="MS90007482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60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50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40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30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20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10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DC7C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9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CB2B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8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B97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7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A7A7D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6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95D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5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83E4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4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7252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3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6161B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2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1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52320" y="188640"/>
            <a:ext cx="1547664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/>
              <a:t>37</a:t>
            </a:r>
            <a:endParaRPr lang="ru-RU" sz="96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51520" y="2060848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В сосуде с водой плавает кусок льда. Как изменится уровень воды в сосуде если лед растает?</a:t>
            </a:r>
            <a:endParaRPr lang="ru-RU" sz="3200" dirty="0"/>
          </a:p>
        </p:txBody>
      </p:sp>
      <p:sp>
        <p:nvSpPr>
          <p:cNvPr id="22" name="TextBox 21">
            <a:hlinkClick r:id="rId8" action="ppaction://hlinksldjump"/>
          </p:cNvPr>
          <p:cNvSpPr txBox="1"/>
          <p:nvPr/>
        </p:nvSpPr>
        <p:spPr>
          <a:xfrm>
            <a:off x="160784" y="188640"/>
            <a:ext cx="1602904" cy="1569660"/>
          </a:xfrm>
          <a:prstGeom prst="rect">
            <a:avLst/>
          </a:prstGeom>
          <a:solidFill>
            <a:srgbClr val="3CF62E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0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40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3905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405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6905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8405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9905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1405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905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4405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905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7405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94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MS900116612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pic>
        <p:nvPicPr>
          <p:cNvPr id="31" name="MS90007482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60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50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40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30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20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10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DC7C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9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CB2B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8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B97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7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A7A7D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6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95D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5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83E4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4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7252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3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6161B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2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1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52320" y="188640"/>
            <a:ext cx="1547664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/>
              <a:t>38</a:t>
            </a:r>
            <a:endParaRPr lang="ru-RU" sz="96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67544" y="2060848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Взвесим банку со спящими мухами. Затем встряхнем ее, чтобы мухи летали, и снова взвесим. Изменится ли вес банки?</a:t>
            </a:r>
            <a:endParaRPr lang="ru-RU" sz="3200" dirty="0"/>
          </a:p>
        </p:txBody>
      </p:sp>
      <p:sp>
        <p:nvSpPr>
          <p:cNvPr id="22" name="TextBox 21">
            <a:hlinkClick r:id="rId8" action="ppaction://hlinksldjump"/>
          </p:cNvPr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3CF62E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0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40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3905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405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6905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8405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9905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1405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905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4405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905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7405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94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MS900116612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pic>
        <p:nvPicPr>
          <p:cNvPr id="31" name="MS90007482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60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50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40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30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20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10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DC7C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9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CB2B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8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B97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7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A7A7D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6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95D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5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83E4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4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7252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3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6161B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2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1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52320" y="188640"/>
            <a:ext cx="1547664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/>
              <a:t>39</a:t>
            </a:r>
            <a:endParaRPr lang="ru-RU" sz="96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79512" y="2564904"/>
            <a:ext cx="88204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Атмосферное давление и в Петербурге, и в Москве ожидается равным 755 мм. рт. ст. При этом синоптик отметил, что давление в Петербурге немного ниже нормы, а в Москве - немного выше нормы. Как это можно объяснить?</a:t>
            </a:r>
          </a:p>
        </p:txBody>
      </p:sp>
      <p:sp>
        <p:nvSpPr>
          <p:cNvPr id="22" name="TextBox 21">
            <a:hlinkClick r:id="rId8" action="ppaction://hlinksldjump"/>
          </p:cNvPr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3CF62E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0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40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3905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405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6905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8405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9905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1405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905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4405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905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7405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94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MS900116612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pic>
        <p:nvPicPr>
          <p:cNvPr id="31" name="MS90007482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60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50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40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30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20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10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DC7C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9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CB2B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8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B97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7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A7A7D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6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95D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5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83E4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4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7252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3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6161B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2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1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52320" y="188640"/>
            <a:ext cx="1547664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/>
              <a:t>40</a:t>
            </a:r>
            <a:endParaRPr lang="ru-RU" sz="9600" dirty="0"/>
          </a:p>
        </p:txBody>
      </p:sp>
      <p:sp>
        <p:nvSpPr>
          <p:cNvPr id="24" name="TextBox 23"/>
          <p:cNvSpPr txBox="1"/>
          <p:nvPr/>
        </p:nvSpPr>
        <p:spPr>
          <a:xfrm>
            <a:off x="179512" y="2348880"/>
            <a:ext cx="87484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Баржа с грузом металлолома вошла в шлюз. По какой-то неизвестной причине матросы на барже начали сбрасывать металлолом в воду и занимались этим до тех пор, пока полностью не опустошили трюмы баржи. Что произойдёт с уровнем воды в шлюзе? </a:t>
            </a:r>
          </a:p>
        </p:txBody>
      </p:sp>
      <p:sp>
        <p:nvSpPr>
          <p:cNvPr id="22" name="TextBox 21">
            <a:hlinkClick r:id="rId8" action="ppaction://hlinksldjump"/>
          </p:cNvPr>
          <p:cNvSpPr txBox="1"/>
          <p:nvPr/>
        </p:nvSpPr>
        <p:spPr>
          <a:xfrm>
            <a:off x="179512" y="187159"/>
            <a:ext cx="1584176" cy="1569660"/>
          </a:xfrm>
          <a:prstGeom prst="rect">
            <a:avLst/>
          </a:prstGeom>
          <a:solidFill>
            <a:srgbClr val="3CF62E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0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40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3905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405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6905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8405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9905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1405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905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4405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905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7405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94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844824"/>
            <a:ext cx="76328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 smtClean="0"/>
              <a:t>Список используемой литературы: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«Вопросы и задачи по физике», А.В. Тарасов, Л.Н. Тарасова, Москва, «Высшая школа», 1988 г.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«Физические парадоксы и софизмы», В.Н. </a:t>
            </a:r>
            <a:r>
              <a:rPr lang="ru-RU" sz="2400" dirty="0" err="1" smtClean="0"/>
              <a:t>Ланге</a:t>
            </a:r>
            <a:r>
              <a:rPr lang="ru-RU" sz="2400" dirty="0" smtClean="0"/>
              <a:t>, Москва, «Просвещение» 1978 г.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«Сборник арифметических задач повышенной трудности», В.А. Игнатьев, Я.А. Шор, Москва, «Просвещение», 1968 г. 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MS900116612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pic>
        <p:nvPicPr>
          <p:cNvPr id="31" name="MS90007482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60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50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40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30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20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10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DC7C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9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CB2B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8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B97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7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A7A7D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6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95D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5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83E4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4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7252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3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6161B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2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1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52320" y="188640"/>
            <a:ext cx="1547664" cy="1569660"/>
          </a:xfrm>
          <a:prstGeom prst="rect">
            <a:avLst/>
          </a:prstGeom>
          <a:solidFill>
            <a:srgbClr val="E661E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/>
              <a:t>2</a:t>
            </a:r>
            <a:endParaRPr lang="ru-RU" sz="9600" dirty="0"/>
          </a:p>
        </p:txBody>
      </p:sp>
      <p:sp>
        <p:nvSpPr>
          <p:cNvPr id="25" name="TextBox 24"/>
          <p:cNvSpPr txBox="1"/>
          <p:nvPr/>
        </p:nvSpPr>
        <p:spPr>
          <a:xfrm>
            <a:off x="755576" y="2780928"/>
            <a:ext cx="8064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 кошельке лежат две монеты* на общую сумму 15 копеек. Одна из них не пятак. Что это за монеты?</a:t>
            </a:r>
            <a:br>
              <a:rPr lang="ru-RU" sz="3200" dirty="0" smtClean="0"/>
            </a:br>
            <a:r>
              <a:rPr lang="ru-RU" sz="3200" dirty="0" smtClean="0"/>
              <a:t>* В ходу были монеты достоинством 1, 2, 3, 5, 10, 15, 20, 50 копеек и 1 рубль.</a:t>
            </a:r>
            <a:endParaRPr lang="ru-RU" sz="3200" dirty="0"/>
          </a:p>
        </p:txBody>
      </p:sp>
      <p:sp>
        <p:nvSpPr>
          <p:cNvPr id="22" name="TextBox 21">
            <a:hlinkClick r:id="rId8" action="ppaction://hlinksldjump"/>
          </p:cNvPr>
          <p:cNvSpPr txBox="1"/>
          <p:nvPr/>
        </p:nvSpPr>
        <p:spPr>
          <a:xfrm>
            <a:off x="160381" y="188640"/>
            <a:ext cx="1603308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0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40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3905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405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6905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8405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9905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1405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905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4405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905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7405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94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MS900116612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pic>
        <p:nvPicPr>
          <p:cNvPr id="31" name="MS90007482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60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50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40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30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20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10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DC7C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9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CB2B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8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B97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7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A7A7D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6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95D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5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83E4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4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7252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3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6161B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2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1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52320" y="188640"/>
            <a:ext cx="1547664" cy="1569660"/>
          </a:xfrm>
          <a:prstGeom prst="rect">
            <a:avLst/>
          </a:prstGeom>
          <a:solidFill>
            <a:srgbClr val="E661E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/>
              <a:t>3</a:t>
            </a:r>
            <a:endParaRPr lang="ru-RU" sz="9600" dirty="0"/>
          </a:p>
        </p:txBody>
      </p:sp>
      <p:sp>
        <p:nvSpPr>
          <p:cNvPr id="22" name="TextBox 21">
            <a:hlinkClick r:id="rId8" action="ppaction://hlinksldjump"/>
          </p:cNvPr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0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55576" y="3105835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На двух руках 10 пальцев. Сколько пальцев на 10 руках?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40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3905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405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6905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8405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9905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1405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905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4405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905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7405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94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MS900116612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pic>
        <p:nvPicPr>
          <p:cNvPr id="31" name="MS90007482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60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50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40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30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20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10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DC7C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9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CB2B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8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B97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7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A7A7D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6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95D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5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83E4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4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7252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3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6161B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2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1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52320" y="188640"/>
            <a:ext cx="1547664" cy="1569660"/>
          </a:xfrm>
          <a:prstGeom prst="rect">
            <a:avLst/>
          </a:prstGeom>
          <a:solidFill>
            <a:srgbClr val="E661E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/>
              <a:t>4</a:t>
            </a:r>
            <a:endParaRPr lang="ru-RU" sz="9600" dirty="0"/>
          </a:p>
        </p:txBody>
      </p:sp>
      <p:sp>
        <p:nvSpPr>
          <p:cNvPr id="24" name="TextBox 23"/>
          <p:cNvSpPr txBox="1"/>
          <p:nvPr/>
        </p:nvSpPr>
        <p:spPr>
          <a:xfrm>
            <a:off x="755576" y="2276872"/>
            <a:ext cx="763284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На сковороде одновременно помещается 2 котлеты. С одной стороны каждую котлету до готовности необходимо прожарить в течении 1 минуты. Какое минимальное время потребуется Вам для обжарки 3 котлет?</a:t>
            </a:r>
            <a:endParaRPr lang="ru-RU" sz="3200" dirty="0"/>
          </a:p>
        </p:txBody>
      </p:sp>
      <p:sp>
        <p:nvSpPr>
          <p:cNvPr id="22" name="TextBox 21">
            <a:hlinkClick r:id="rId8" action="ppaction://hlinksldjump"/>
          </p:cNvPr>
          <p:cNvSpPr txBox="1"/>
          <p:nvPr/>
        </p:nvSpPr>
        <p:spPr>
          <a:xfrm>
            <a:off x="179512" y="192150"/>
            <a:ext cx="1619672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0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40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3905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405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6905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8405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9905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1405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905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4405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905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7405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94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MS900116612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pic>
        <p:nvPicPr>
          <p:cNvPr id="31" name="MS90007482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60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50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40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30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20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10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DC7C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9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CB2B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8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B97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7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A7A7D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6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95D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5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83E4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4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7252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3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6161B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2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1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52320" y="188640"/>
            <a:ext cx="1547664" cy="1569660"/>
          </a:xfrm>
          <a:prstGeom prst="rect">
            <a:avLst/>
          </a:prstGeom>
          <a:solidFill>
            <a:srgbClr val="E661E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/>
              <a:t>5</a:t>
            </a:r>
            <a:endParaRPr lang="ru-RU" sz="9600" dirty="0"/>
          </a:p>
        </p:txBody>
      </p:sp>
      <p:sp>
        <p:nvSpPr>
          <p:cNvPr id="22" name="TextBox 21">
            <a:hlinkClick r:id="rId8" action="ppaction://hlinksldjump"/>
          </p:cNvPr>
          <p:cNvSpPr txBox="1"/>
          <p:nvPr/>
        </p:nvSpPr>
        <p:spPr>
          <a:xfrm>
            <a:off x="179512" y="190329"/>
            <a:ext cx="1584176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0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39552" y="2690336"/>
            <a:ext cx="82089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На вопрос: "Сколько тебе лет?" Мальчик ответил: "Вчера мне исполнилось 11 лет, ну а в будущем году мне исполнится 13". Какого числа у мальчика день рождения?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40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3905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405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6905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8405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9905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1405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905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4405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905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7405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94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MS900116612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pic>
        <p:nvPicPr>
          <p:cNvPr id="31" name="MS90007482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60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50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40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30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20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188640"/>
            <a:ext cx="1553630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10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DC7C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9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CB2B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8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B97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7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A7A7D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6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95D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5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83E4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4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7252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3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6161B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2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1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52320" y="188640"/>
            <a:ext cx="1547664" cy="1569660"/>
          </a:xfrm>
          <a:prstGeom prst="rect">
            <a:avLst/>
          </a:prstGeom>
          <a:solidFill>
            <a:srgbClr val="E661E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/>
              <a:t>6</a:t>
            </a:r>
            <a:endParaRPr lang="ru-RU" sz="96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23528" y="2276872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Тройка лошадей бежит со скоростью 15 км/ч. С какой скоростью бежит каждая лошадь?</a:t>
            </a:r>
            <a:endParaRPr lang="ru-RU" sz="3200" dirty="0"/>
          </a:p>
        </p:txBody>
      </p:sp>
      <p:sp>
        <p:nvSpPr>
          <p:cNvPr id="22" name="TextBox 21">
            <a:hlinkClick r:id="rId8" action="ppaction://hlinksldjump"/>
          </p:cNvPr>
          <p:cNvSpPr txBox="1"/>
          <p:nvPr/>
        </p:nvSpPr>
        <p:spPr>
          <a:xfrm>
            <a:off x="179512" y="188640"/>
            <a:ext cx="1584176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0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40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3905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405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6905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8405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9905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1405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905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4405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905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7405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94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786</TotalTime>
  <Words>1812</Words>
  <Application>Microsoft Office PowerPoint</Application>
  <PresentationFormat>Экран (4:3)</PresentationFormat>
  <Paragraphs>779</Paragraphs>
  <Slides>44</Slides>
  <Notes>0</Notes>
  <HiddenSlides>0</HiddenSlides>
  <MMClips>82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8" baseType="lpstr">
      <vt:lpstr>Franklin Gothic Book</vt:lpstr>
      <vt:lpstr>Franklin Gothic Medium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ka-tolik</dc:creator>
  <cp:lastModifiedBy>User</cp:lastModifiedBy>
  <cp:revision>82</cp:revision>
  <dcterms:created xsi:type="dcterms:W3CDTF">2014-02-23T14:26:20Z</dcterms:created>
  <dcterms:modified xsi:type="dcterms:W3CDTF">2022-10-08T17:26:17Z</dcterms:modified>
</cp:coreProperties>
</file>